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8"/>
  </p:notesMasterIdLst>
  <p:handoutMasterIdLst>
    <p:handoutMasterId r:id="rId9"/>
  </p:handoutMasterIdLst>
  <p:sldIdLst>
    <p:sldId id="256" r:id="rId2"/>
    <p:sldId id="257" r:id="rId3"/>
    <p:sldId id="264" r:id="rId4"/>
    <p:sldId id="277" r:id="rId5"/>
    <p:sldId id="261" r:id="rId6"/>
    <p:sldId id="278" r:id="rId7"/>
  </p:sldIdLst>
  <p:sldSz cx="6858000" cy="9906000" type="A4"/>
  <p:notesSz cx="6735763"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21" userDrawn="1">
          <p15:clr>
            <a:srgbClr val="A4A3A4"/>
          </p15:clr>
        </p15:guide>
        <p15:guide id="2" pos="2160" userDrawn="1">
          <p15:clr>
            <a:srgbClr val="A4A3A4"/>
          </p15:clr>
        </p15:guide>
        <p15:guide id="3" orient="horz" pos="359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日置　ひとみ" initials="日置　ひとみ" lastIdx="8" clrIdx="0">
    <p:extLst>
      <p:ext uri="{19B8F6BF-5375-455C-9EA6-DF929625EA0E}">
        <p15:presenceInfo xmlns:p15="http://schemas.microsoft.com/office/powerpoint/2012/main" userId="S-1-5-21-3299614895-1479962228-465474926-13754" providerId="AD"/>
      </p:ext>
    </p:extLst>
  </p:cmAuthor>
  <p:cmAuthor id="2" name="浅野 翔太郎" initials="浅翔" lastIdx="7" clrIdx="1">
    <p:extLst>
      <p:ext uri="{19B8F6BF-5375-455C-9EA6-DF929625EA0E}">
        <p15:presenceInfo xmlns:p15="http://schemas.microsoft.com/office/powerpoint/2012/main" userId="S::mb205053@mainichi.co.jp::0228cae4-dafc-435f-b6a1-6860be9f53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692B"/>
    <a:srgbClr val="00B050"/>
    <a:srgbClr val="E1491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11" autoAdjust="0"/>
    <p:restoredTop sz="94660"/>
  </p:normalViewPr>
  <p:slideViewPr>
    <p:cSldViewPr showGuides="1">
      <p:cViewPr varScale="1">
        <p:scale>
          <a:sx n="67" d="100"/>
          <a:sy n="67" d="100"/>
        </p:scale>
        <p:origin x="2539" y="58"/>
      </p:cViewPr>
      <p:guideLst>
        <p:guide orient="horz" pos="2621"/>
        <p:guide pos="2160"/>
        <p:guide orient="horz" pos="3596"/>
      </p:guideLst>
    </p:cSldViewPr>
  </p:slideViewPr>
  <p:notesTextViewPr>
    <p:cViewPr>
      <p:scale>
        <a:sx n="1" d="1"/>
        <a:sy n="1" d="1"/>
      </p:scale>
      <p:origin x="0" y="0"/>
    </p:cViewPr>
  </p:notesTextViewPr>
  <p:sorterViewPr>
    <p:cViewPr>
      <p:scale>
        <a:sx n="210" d="100"/>
        <a:sy n="21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18621" cy="493395"/>
          </a:xfrm>
          <a:prstGeom prst="rect">
            <a:avLst/>
          </a:prstGeom>
        </p:spPr>
        <p:txBody>
          <a:bodyPr vert="horz" lIns="90613" tIns="45307" rIns="90613" bIns="4530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574" y="5"/>
            <a:ext cx="2918621" cy="493395"/>
          </a:xfrm>
          <a:prstGeom prst="rect">
            <a:avLst/>
          </a:prstGeom>
        </p:spPr>
        <p:txBody>
          <a:bodyPr vert="horz" lIns="90613" tIns="45307" rIns="90613" bIns="45307" rtlCol="0"/>
          <a:lstStyle>
            <a:lvl1pPr algn="r">
              <a:defRPr sz="1200"/>
            </a:lvl1pPr>
          </a:lstStyle>
          <a:p>
            <a:fld id="{A64189A0-D388-1C40-A038-E41620BEBFAB}" type="datetime1">
              <a:rPr kumimoji="1" lang="ja-JP" altLang="en-US" smtClean="0"/>
              <a:pPr/>
              <a:t>2025/5/1</a:t>
            </a:fld>
            <a:endParaRPr kumimoji="1" lang="ja-JP" altLang="en-US"/>
          </a:p>
        </p:txBody>
      </p:sp>
      <p:sp>
        <p:nvSpPr>
          <p:cNvPr id="4" name="フッター プレースホルダー 3"/>
          <p:cNvSpPr>
            <a:spLocks noGrp="1"/>
          </p:cNvSpPr>
          <p:nvPr>
            <p:ph type="ftr" sz="quarter" idx="2"/>
          </p:nvPr>
        </p:nvSpPr>
        <p:spPr>
          <a:xfrm>
            <a:off x="2" y="9374518"/>
            <a:ext cx="2918621" cy="493394"/>
          </a:xfrm>
          <a:prstGeom prst="rect">
            <a:avLst/>
          </a:prstGeom>
        </p:spPr>
        <p:txBody>
          <a:bodyPr vert="horz" lIns="90613" tIns="45307" rIns="90613" bIns="4530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574" y="9374518"/>
            <a:ext cx="2918621" cy="493394"/>
          </a:xfrm>
          <a:prstGeom prst="rect">
            <a:avLst/>
          </a:prstGeom>
        </p:spPr>
        <p:txBody>
          <a:bodyPr vert="horz" lIns="90613" tIns="45307" rIns="90613" bIns="45307" rtlCol="0" anchor="b"/>
          <a:lstStyle>
            <a:lvl1pPr algn="r">
              <a:defRPr sz="1200"/>
            </a:lvl1pPr>
          </a:lstStyle>
          <a:p>
            <a:fld id="{B2694440-C4AF-3F4F-9B8A-C8418EC3F9BC}" type="slidenum">
              <a:rPr kumimoji="1" lang="ja-JP" altLang="en-US" smtClean="0"/>
              <a:pPr/>
              <a:t>‹#›</a:t>
            </a:fld>
            <a:endParaRPr kumimoji="1" lang="ja-JP" altLang="en-US"/>
          </a:p>
        </p:txBody>
      </p:sp>
    </p:spTree>
    <p:extLst>
      <p:ext uri="{BB962C8B-B14F-4D97-AF65-F5344CB8AC3E}">
        <p14:creationId xmlns:p14="http://schemas.microsoft.com/office/powerpoint/2010/main" val="40534846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2918831" cy="495189"/>
          </a:xfrm>
          <a:prstGeom prst="rect">
            <a:avLst/>
          </a:prstGeom>
        </p:spPr>
        <p:txBody>
          <a:bodyPr vert="horz" lIns="91500" tIns="45749" rIns="91500" bIns="45749" rtlCol="0"/>
          <a:lstStyle>
            <a:lvl1pPr algn="l">
              <a:defRPr sz="1300"/>
            </a:lvl1pPr>
          </a:lstStyle>
          <a:p>
            <a:endParaRPr kumimoji="1" lang="ja-JP" altLang="en-US"/>
          </a:p>
        </p:txBody>
      </p:sp>
      <p:sp>
        <p:nvSpPr>
          <p:cNvPr id="3" name="日付プレースホルダー 2"/>
          <p:cNvSpPr>
            <a:spLocks noGrp="1"/>
          </p:cNvSpPr>
          <p:nvPr>
            <p:ph type="dt" idx="1"/>
          </p:nvPr>
        </p:nvSpPr>
        <p:spPr>
          <a:xfrm>
            <a:off x="3815375" y="3"/>
            <a:ext cx="2918831" cy="495189"/>
          </a:xfrm>
          <a:prstGeom prst="rect">
            <a:avLst/>
          </a:prstGeom>
        </p:spPr>
        <p:txBody>
          <a:bodyPr vert="horz" lIns="91500" tIns="45749" rIns="91500" bIns="45749" rtlCol="0"/>
          <a:lstStyle>
            <a:lvl1pPr algn="r">
              <a:defRPr sz="1300"/>
            </a:lvl1pPr>
          </a:lstStyle>
          <a:p>
            <a:fld id="{0CCAFB02-77E3-5246-990E-8D2D380AA016}" type="datetime1">
              <a:rPr kumimoji="1" lang="ja-JP" altLang="en-US" smtClean="0"/>
              <a:pPr/>
              <a:t>2025/5/1</a:t>
            </a:fld>
            <a:endParaRPr kumimoji="1" lang="ja-JP" altLang="en-US"/>
          </a:p>
        </p:txBody>
      </p:sp>
      <p:sp>
        <p:nvSpPr>
          <p:cNvPr id="4" name="スライド イメージ プレースホルダー 3"/>
          <p:cNvSpPr>
            <a:spLocks noGrp="1" noRot="1" noChangeAspect="1"/>
          </p:cNvSpPr>
          <p:nvPr>
            <p:ph type="sldImg" idx="2"/>
          </p:nvPr>
        </p:nvSpPr>
        <p:spPr>
          <a:xfrm>
            <a:off x="2214563" y="1233488"/>
            <a:ext cx="2306637" cy="3332162"/>
          </a:xfrm>
          <a:prstGeom prst="rect">
            <a:avLst/>
          </a:prstGeom>
          <a:noFill/>
          <a:ln w="12700">
            <a:solidFill>
              <a:prstClr val="black"/>
            </a:solidFill>
          </a:ln>
        </p:spPr>
        <p:txBody>
          <a:bodyPr vert="horz" lIns="91500" tIns="45749" rIns="91500" bIns="45749" rtlCol="0" anchor="ctr"/>
          <a:lstStyle/>
          <a:p>
            <a:endParaRPr lang="ja-JP" altLang="en-US"/>
          </a:p>
        </p:txBody>
      </p:sp>
      <p:sp>
        <p:nvSpPr>
          <p:cNvPr id="5" name="ノート プレースホルダー 4"/>
          <p:cNvSpPr>
            <a:spLocks noGrp="1"/>
          </p:cNvSpPr>
          <p:nvPr>
            <p:ph type="body" sz="quarter" idx="3"/>
          </p:nvPr>
        </p:nvSpPr>
        <p:spPr>
          <a:xfrm>
            <a:off x="673577" y="4749694"/>
            <a:ext cx="5388610" cy="3886110"/>
          </a:xfrm>
          <a:prstGeom prst="rect">
            <a:avLst/>
          </a:prstGeom>
        </p:spPr>
        <p:txBody>
          <a:bodyPr vert="horz" lIns="91500" tIns="45749" rIns="91500" bIns="4574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4306"/>
            <a:ext cx="2918831" cy="495188"/>
          </a:xfrm>
          <a:prstGeom prst="rect">
            <a:avLst/>
          </a:prstGeom>
        </p:spPr>
        <p:txBody>
          <a:bodyPr vert="horz" lIns="91500" tIns="45749" rIns="91500" bIns="45749"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15375" y="9374306"/>
            <a:ext cx="2918831" cy="495188"/>
          </a:xfrm>
          <a:prstGeom prst="rect">
            <a:avLst/>
          </a:prstGeom>
        </p:spPr>
        <p:txBody>
          <a:bodyPr vert="horz" lIns="91500" tIns="45749" rIns="91500" bIns="45749" rtlCol="0" anchor="b"/>
          <a:lstStyle>
            <a:lvl1pPr algn="r">
              <a:defRPr sz="1300"/>
            </a:lvl1pPr>
          </a:lstStyle>
          <a:p>
            <a:fld id="{7C21D170-FA0C-41EC-B387-DB6B67202638}" type="slidenum">
              <a:rPr kumimoji="1" lang="ja-JP" altLang="en-US" smtClean="0"/>
              <a:pPr/>
              <a:t>‹#›</a:t>
            </a:fld>
            <a:endParaRPr kumimoji="1" lang="ja-JP" altLang="en-US"/>
          </a:p>
        </p:txBody>
      </p:sp>
    </p:spTree>
    <p:extLst>
      <p:ext uri="{BB962C8B-B14F-4D97-AF65-F5344CB8AC3E}">
        <p14:creationId xmlns:p14="http://schemas.microsoft.com/office/powerpoint/2010/main" val="5977599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C21D170-FA0C-41EC-B387-DB6B67202638}" type="slidenum">
              <a:rPr kumimoji="1" lang="ja-JP" altLang="en-US" smtClean="0"/>
              <a:pPr/>
              <a:t>0</a:t>
            </a:fld>
            <a:endParaRPr kumimoji="1" lang="ja-JP" altLang="en-US"/>
          </a:p>
        </p:txBody>
      </p:sp>
    </p:spTree>
    <p:extLst>
      <p:ext uri="{BB962C8B-B14F-4D97-AF65-F5344CB8AC3E}">
        <p14:creationId xmlns:p14="http://schemas.microsoft.com/office/powerpoint/2010/main" val="10350151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ctr">
            <a:normAutofit/>
          </a:bodyPr>
          <a:lstStyle>
            <a:lvl1pPr algn="ctr">
              <a:defRPr sz="24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p:txBody>
          <a:bodyPr/>
          <a:lstStyle/>
          <a:p>
            <a:fld id="{99668BE0-C6A7-41EA-A8DF-5B00F02C88B6}" type="datetime1">
              <a:rPr kumimoji="1" lang="ja-JP" altLang="en-US" smtClean="0"/>
              <a:t>2025/5/1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1212820-26CD-45F1-B203-A8A1E93F7108}" type="slidenum">
              <a:rPr kumimoji="1" lang="ja-JP" altLang="en-US" smtClean="0"/>
              <a:pPr/>
              <a:t>‹#›</a:t>
            </a:fld>
            <a:endParaRPr kumimoji="1" lang="ja-JP" altLang="en-US"/>
          </a:p>
        </p:txBody>
      </p:sp>
      <p:pic>
        <p:nvPicPr>
          <p:cNvPr id="2050" name="Picture 2" descr="https://kj-rikujo.com/images/logo.png">
            <a:extLst>
              <a:ext uri="{FF2B5EF4-FFF2-40B4-BE49-F238E27FC236}">
                <a16:creationId xmlns:a16="http://schemas.microsoft.com/office/drawing/2014/main" id="{FFEC2C7A-6483-4E6C-A274-75794CABC88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12478" y="92460"/>
            <a:ext cx="1787764" cy="236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41761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D9DACDC-9AD1-4E56-9E18-EED99C17C5C2}" type="datetime1">
              <a:rPr kumimoji="1" lang="ja-JP" altLang="en-US" smtClean="0"/>
              <a:t>2025/5/1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157192" y="9417496"/>
            <a:ext cx="154305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1212820-26CD-45F1-B203-A8A1E93F7108}" type="slidenum">
              <a:rPr lang="ja-JP" altLang="en-US" smtClean="0"/>
              <a:pPr/>
              <a:t>‹#›</a:t>
            </a:fld>
            <a:endParaRPr lang="ja-JP" altLang="en-US" dirty="0"/>
          </a:p>
        </p:txBody>
      </p:sp>
    </p:spTree>
    <p:extLst>
      <p:ext uri="{BB962C8B-B14F-4D97-AF65-F5344CB8AC3E}">
        <p14:creationId xmlns:p14="http://schemas.microsoft.com/office/powerpoint/2010/main" val="258548743"/>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685800" rtl="0" eaLnBrk="1" latinLnBrk="0" hangingPunct="1">
        <a:lnSpc>
          <a:spcPct val="90000"/>
        </a:lnSpc>
        <a:spcBef>
          <a:spcPct val="0"/>
        </a:spcBef>
        <a:buNone/>
        <a:defRPr kumimoji="1" sz="24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200" kern="1200">
          <a:solidFill>
            <a:schemeClr val="tx1"/>
          </a:solidFill>
          <a:latin typeface="+mn-ea"/>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frk.jpn.org/mobile/"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69000" y="2440348"/>
            <a:ext cx="6120000" cy="3448756"/>
          </a:xfrm>
        </p:spPr>
        <p:txBody>
          <a:bodyPr anchor="ctr"/>
          <a:lstStyle/>
          <a:p>
            <a:r>
              <a:rPr lang="ja-JP" altLang="en-US" dirty="0">
                <a:effectLst>
                  <a:outerShdw blurRad="38100" dist="38100" dir="2700000" algn="tl">
                    <a:srgbClr val="000000">
                      <a:alpha val="43137"/>
                    </a:srgbClr>
                  </a:outerShdw>
                </a:effectLst>
                <a:latin typeface="+mn-ea"/>
                <a:ea typeface="+mn-ea"/>
              </a:rPr>
              <a:t>第６８回</a:t>
            </a:r>
            <a:br>
              <a:rPr lang="en-US" altLang="ja-JP" dirty="0">
                <a:effectLst>
                  <a:outerShdw blurRad="38100" dist="38100" dir="2700000" algn="tl">
                    <a:srgbClr val="000000">
                      <a:alpha val="43137"/>
                    </a:srgbClr>
                  </a:outerShdw>
                </a:effectLst>
                <a:latin typeface="+mn-ea"/>
                <a:ea typeface="+mn-ea"/>
              </a:rPr>
            </a:br>
            <a:r>
              <a:rPr lang="ja-JP" altLang="en-US" dirty="0">
                <a:effectLst>
                  <a:outerShdw blurRad="38100" dist="38100" dir="2700000" algn="tl">
                    <a:srgbClr val="000000">
                      <a:alpha val="43137"/>
                    </a:srgbClr>
                  </a:outerShdw>
                </a:effectLst>
                <a:latin typeface="+mn-ea"/>
                <a:ea typeface="+mn-ea"/>
              </a:rPr>
              <a:t>九州実業団対抗陸上競技選手権大会</a:t>
            </a:r>
            <a:br>
              <a:rPr lang="en-US" altLang="ja-JP" dirty="0">
                <a:latin typeface="+mn-ea"/>
                <a:ea typeface="+mn-ea"/>
              </a:rPr>
            </a:br>
            <a:br>
              <a:rPr lang="en-US" altLang="ja-JP" dirty="0">
                <a:latin typeface="+mn-ea"/>
                <a:ea typeface="+mn-ea"/>
              </a:rPr>
            </a:br>
            <a:r>
              <a:rPr lang="ja-JP" altLang="en-US" sz="4800" dirty="0">
                <a:effectLst>
                  <a:outerShdw blurRad="38100" dist="38100" dir="2700000" algn="tl">
                    <a:srgbClr val="000000">
                      <a:alpha val="43137"/>
                    </a:srgbClr>
                  </a:outerShdw>
                </a:effectLst>
                <a:latin typeface="+mn-ea"/>
                <a:ea typeface="+mn-ea"/>
              </a:rPr>
              <a:t>取材要項</a:t>
            </a:r>
            <a:br>
              <a:rPr lang="en-US" altLang="ja-JP" sz="4800" dirty="0">
                <a:effectLst>
                  <a:outerShdw blurRad="38100" dist="38100" dir="2700000" algn="tl">
                    <a:srgbClr val="000000">
                      <a:alpha val="43137"/>
                    </a:srgbClr>
                  </a:outerShdw>
                </a:effectLst>
                <a:latin typeface="+mn-ea"/>
                <a:ea typeface="+mn-ea"/>
              </a:rPr>
            </a:br>
            <a:r>
              <a:rPr lang="en-US" altLang="ja-JP" dirty="0">
                <a:effectLst>
                  <a:outerShdw blurRad="38100" dist="38100" dir="2700000" algn="tl">
                    <a:srgbClr val="000000">
                      <a:alpha val="43137"/>
                    </a:srgbClr>
                  </a:outerShdw>
                </a:effectLst>
                <a:latin typeface="+mn-ea"/>
                <a:ea typeface="+mn-ea"/>
              </a:rPr>
              <a:t>(</a:t>
            </a:r>
            <a:r>
              <a:rPr lang="ja-JP" altLang="en-US" dirty="0">
                <a:effectLst>
                  <a:outerShdw blurRad="38100" dist="38100" dir="2700000" algn="tl">
                    <a:srgbClr val="000000">
                      <a:alpha val="43137"/>
                    </a:srgbClr>
                  </a:outerShdw>
                </a:effectLst>
                <a:latin typeface="+mn-ea"/>
                <a:ea typeface="+mn-ea"/>
              </a:rPr>
              <a:t>報道機関用</a:t>
            </a:r>
            <a:r>
              <a:rPr lang="en-US" altLang="ja-JP" dirty="0">
                <a:effectLst>
                  <a:outerShdw blurRad="38100" dist="38100" dir="2700000" algn="tl">
                    <a:srgbClr val="000000">
                      <a:alpha val="43137"/>
                    </a:srgbClr>
                  </a:outerShdw>
                </a:effectLst>
                <a:latin typeface="+mn-ea"/>
                <a:ea typeface="+mn-ea"/>
              </a:rPr>
              <a:t>)</a:t>
            </a:r>
            <a:br>
              <a:rPr lang="en-US" altLang="ja-JP" dirty="0">
                <a:effectLst>
                  <a:outerShdw blurRad="38100" dist="38100" dir="2700000" algn="tl">
                    <a:srgbClr val="000000">
                      <a:alpha val="43137"/>
                    </a:srgbClr>
                  </a:outerShdw>
                </a:effectLst>
                <a:latin typeface="+mn-ea"/>
                <a:ea typeface="+mn-ea"/>
              </a:rPr>
            </a:br>
            <a:br>
              <a:rPr lang="en-US" altLang="ja-JP" dirty="0">
                <a:effectLst>
                  <a:outerShdw blurRad="38100" dist="38100" dir="2700000" algn="tl">
                    <a:srgbClr val="000000">
                      <a:alpha val="43137"/>
                    </a:srgbClr>
                  </a:outerShdw>
                </a:effectLst>
                <a:latin typeface="+mn-ea"/>
                <a:ea typeface="+mn-ea"/>
              </a:rPr>
            </a:br>
            <a:r>
              <a:rPr lang="ja-JP" altLang="en-US" sz="1500" dirty="0">
                <a:latin typeface="+mn-ea"/>
              </a:rPr>
              <a:t>－</a:t>
            </a:r>
            <a:r>
              <a:rPr lang="ja-JP" altLang="en-US" sz="1500" dirty="0">
                <a:latin typeface="+mn-ea"/>
                <a:ea typeface="+mn-ea"/>
              </a:rPr>
              <a:t>申請フォームに入力される前に、本要項を必ずご一読ください－</a:t>
            </a:r>
            <a:endParaRPr kumimoji="1" lang="ja-JP" altLang="en-US" sz="1500" dirty="0">
              <a:latin typeface="+mn-ea"/>
              <a:ea typeface="+mn-ea"/>
            </a:endParaRPr>
          </a:p>
        </p:txBody>
      </p:sp>
      <p:graphicFrame>
        <p:nvGraphicFramePr>
          <p:cNvPr id="5" name="表 4"/>
          <p:cNvGraphicFramePr>
            <a:graphicFrameLocks noGrp="1"/>
          </p:cNvGraphicFramePr>
          <p:nvPr>
            <p:extLst>
              <p:ext uri="{D42A27DB-BD31-4B8C-83A1-F6EECF244321}">
                <p14:modId xmlns:p14="http://schemas.microsoft.com/office/powerpoint/2010/main" val="3015787350"/>
              </p:ext>
            </p:extLst>
          </p:nvPr>
        </p:nvGraphicFramePr>
        <p:xfrm>
          <a:off x="224644" y="6321152"/>
          <a:ext cx="6408712" cy="2116882"/>
        </p:xfrm>
        <a:graphic>
          <a:graphicData uri="http://schemas.openxmlformats.org/drawingml/2006/table">
            <a:tbl>
              <a:tblPr firstRow="1" bandRow="1">
                <a:tableStyleId>{2D5ABB26-0587-4C30-8999-92F81FD0307C}</a:tableStyleId>
              </a:tblPr>
              <a:tblGrid>
                <a:gridCol w="1837822">
                  <a:extLst>
                    <a:ext uri="{9D8B030D-6E8A-4147-A177-3AD203B41FA5}">
                      <a16:colId xmlns:a16="http://schemas.microsoft.com/office/drawing/2014/main" val="20000"/>
                    </a:ext>
                  </a:extLst>
                </a:gridCol>
                <a:gridCol w="4570890">
                  <a:extLst>
                    <a:ext uri="{9D8B030D-6E8A-4147-A177-3AD203B41FA5}">
                      <a16:colId xmlns:a16="http://schemas.microsoft.com/office/drawing/2014/main" val="20001"/>
                    </a:ext>
                  </a:extLst>
                </a:gridCol>
              </a:tblGrid>
              <a:tr h="465256">
                <a:tc>
                  <a:txBody>
                    <a:bodyPr/>
                    <a:lstStyle/>
                    <a:p>
                      <a:pPr algn="dist"/>
                      <a:r>
                        <a:rPr kumimoji="1" lang="ja-JP" altLang="en-US" sz="1200" dirty="0"/>
                        <a:t>大会日程</a:t>
                      </a: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t>２０２５年５月１７日</a:t>
                      </a:r>
                      <a:r>
                        <a:rPr kumimoji="1" lang="en-US" altLang="ja-JP" sz="1200" dirty="0"/>
                        <a:t>(</a:t>
                      </a:r>
                      <a:r>
                        <a:rPr kumimoji="1" lang="ja-JP" altLang="en-US" sz="1200" dirty="0"/>
                        <a:t>土</a:t>
                      </a:r>
                      <a:r>
                        <a:rPr kumimoji="1" lang="en-US" altLang="ja-JP" sz="1200" dirty="0"/>
                        <a:t>)</a:t>
                      </a:r>
                      <a:r>
                        <a:rPr kumimoji="1" lang="ja-JP" altLang="en-US" sz="1200" dirty="0" err="1"/>
                        <a:t>、</a:t>
                      </a:r>
                      <a:r>
                        <a:rPr kumimoji="1" lang="ja-JP" altLang="en-US" sz="1200" dirty="0"/>
                        <a:t>１８日</a:t>
                      </a:r>
                      <a:r>
                        <a:rPr kumimoji="1" lang="en-US" altLang="ja-JP" sz="1200" dirty="0"/>
                        <a:t>(</a:t>
                      </a:r>
                      <a:r>
                        <a:rPr kumimoji="1" lang="ja-JP" altLang="en-US" sz="1200" dirty="0"/>
                        <a:t>日</a:t>
                      </a:r>
                      <a:r>
                        <a:rPr kumimoji="1" lang="en-US" altLang="ja-JP" sz="1200" dirty="0"/>
                        <a:t>)</a:t>
                      </a: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62676">
                <a:tc>
                  <a:txBody>
                    <a:bodyPr/>
                    <a:lstStyle/>
                    <a:p>
                      <a:pPr algn="dist"/>
                      <a:r>
                        <a:rPr kumimoji="1" lang="ja-JP" altLang="en-US" sz="1200" dirty="0"/>
                        <a:t>大会会場</a:t>
                      </a:r>
                    </a:p>
                  </a:txBody>
                  <a:tcPr anchor="ctr">
                    <a:lnL w="12700" cap="flat" cmpd="sng" algn="ctr">
                      <a:solidFill>
                        <a:schemeClr val="tx1"/>
                      </a:solidFill>
                      <a:prstDash val="solid"/>
                      <a:round/>
                      <a:headEnd type="none" w="med" len="med"/>
                      <a:tailEnd type="none" w="med" len="med"/>
                    </a:lnL>
                    <a:lnT w="19050" cap="flat" cmpd="sng" algn="ctr">
                      <a:noFill/>
                      <a:prstDash val="solid"/>
                      <a:round/>
                      <a:headEnd type="none" w="med" len="med"/>
                      <a:tailEnd type="none" w="med" len="med"/>
                    </a:lnT>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baseline="0" dirty="0"/>
                        <a:t>黒崎播磨陸上競技場</a:t>
                      </a:r>
                      <a:r>
                        <a:rPr kumimoji="1" lang="en-US" altLang="ja-JP" sz="1200" baseline="0" dirty="0"/>
                        <a:t> in HONJO </a:t>
                      </a:r>
                      <a:r>
                        <a:rPr kumimoji="1" lang="ja-JP" altLang="en-US" sz="1200" baseline="0" dirty="0"/>
                        <a:t>（北九州市立本城陸上競技場）</a:t>
                      </a:r>
                      <a:endParaRPr kumimoji="1" lang="en-US" altLang="ja-JP" sz="1000" baseline="0" dirty="0"/>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530150">
                <a:tc>
                  <a:txBody>
                    <a:bodyPr/>
                    <a:lstStyle/>
                    <a:p>
                      <a:pPr algn="dist"/>
                      <a:r>
                        <a:rPr kumimoji="1" lang="ja-JP" altLang="en-US" sz="1200" dirty="0"/>
                        <a:t>取材申請締切</a:t>
                      </a:r>
                    </a:p>
                  </a:txBody>
                  <a:tcPr anchor="ctr">
                    <a:lnL w="12700" cap="flat" cmpd="sng" algn="ctr">
                      <a:solidFill>
                        <a:schemeClr val="tx1"/>
                      </a:solidFill>
                      <a:prstDash val="solid"/>
                      <a:round/>
                      <a:headEnd type="none" w="med" len="med"/>
                      <a:tailEnd type="none" w="med" len="med"/>
                    </a:lnL>
                  </a:tcPr>
                </a:tc>
                <a:tc>
                  <a:txBody>
                    <a:bodyPr/>
                    <a:lstStyle/>
                    <a:p>
                      <a:pPr marL="0" marR="0" indent="0" algn="l" defTabSz="685800" rtl="0" eaLnBrk="1" fontAlgn="auto" latinLnBrk="0" hangingPunct="1">
                        <a:lnSpc>
                          <a:spcPct val="100000"/>
                        </a:lnSpc>
                        <a:spcBef>
                          <a:spcPts val="750"/>
                        </a:spcBef>
                        <a:spcAft>
                          <a:spcPts val="0"/>
                        </a:spcAft>
                        <a:buClrTx/>
                        <a:buSzTx/>
                        <a:buFontTx/>
                        <a:buNone/>
                        <a:tabLst/>
                        <a:defRPr/>
                      </a:pPr>
                      <a:r>
                        <a:rPr kumimoji="1" lang="ja-JP" altLang="en-US" sz="1200" b="1" u="sng" dirty="0">
                          <a:solidFill>
                            <a:srgbClr val="FF0000"/>
                          </a:solidFill>
                        </a:rPr>
                        <a:t>２０２５年５月１４日</a:t>
                      </a:r>
                      <a:r>
                        <a:rPr kumimoji="1" lang="en-US" altLang="ja-JP" sz="1200" b="1" u="sng" dirty="0">
                          <a:solidFill>
                            <a:srgbClr val="FF0000"/>
                          </a:solidFill>
                        </a:rPr>
                        <a:t>(</a:t>
                      </a:r>
                      <a:r>
                        <a:rPr kumimoji="1" lang="ja-JP" altLang="en-US" sz="1200" b="1" u="sng" dirty="0">
                          <a:solidFill>
                            <a:srgbClr val="FF0000"/>
                          </a:solidFill>
                        </a:rPr>
                        <a:t>水</a:t>
                      </a:r>
                      <a:r>
                        <a:rPr kumimoji="1" lang="en-US" altLang="ja-JP" sz="1200" b="1" u="sng" dirty="0">
                          <a:solidFill>
                            <a:srgbClr val="FF0000"/>
                          </a:solidFill>
                        </a:rPr>
                        <a:t>)</a:t>
                      </a:r>
                      <a:r>
                        <a:rPr kumimoji="1" lang="ja-JP" altLang="en-US" sz="1200" b="1" u="sng" dirty="0">
                          <a:solidFill>
                            <a:srgbClr val="FF0000"/>
                          </a:solidFill>
                        </a:rPr>
                        <a:t>１７：００まで（厳守）</a:t>
                      </a:r>
                      <a:br>
                        <a:rPr kumimoji="1" lang="en-US" altLang="ja-JP" sz="1200" b="1" u="sng" dirty="0">
                          <a:solidFill>
                            <a:srgbClr val="FF0000"/>
                          </a:solidFill>
                        </a:rPr>
                      </a:br>
                      <a:r>
                        <a:rPr kumimoji="1" lang="en-US" altLang="ja-JP" sz="1200" b="1" u="sng" dirty="0">
                          <a:solidFill>
                            <a:srgbClr val="FF0000"/>
                          </a:solidFill>
                        </a:rPr>
                        <a:t>※</a:t>
                      </a:r>
                      <a:r>
                        <a:rPr kumimoji="1" lang="ja-JP" altLang="en-US" sz="1200" b="1" u="sng" dirty="0">
                          <a:solidFill>
                            <a:srgbClr val="FF0000"/>
                          </a:solidFill>
                        </a:rPr>
                        <a:t>事前申請のみ。当日申請は不可。</a:t>
                      </a:r>
                      <a:endParaRPr kumimoji="1" lang="en-US" altLang="ja-JP" sz="1200" b="1" u="sng" dirty="0">
                        <a:solidFill>
                          <a:srgbClr val="FF0000"/>
                        </a:solidFill>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530150">
                <a:tc>
                  <a:txBody>
                    <a:bodyPr/>
                    <a:lstStyle/>
                    <a:p>
                      <a:pPr algn="dist"/>
                      <a:r>
                        <a:rPr kumimoji="1" lang="ja-JP" altLang="en-US" sz="1200" dirty="0"/>
                        <a:t>報道受付時間</a:t>
                      </a:r>
                      <a:endParaRPr kumimoji="1" lang="en-US" altLang="ja-JP" sz="1200" dirty="0"/>
                    </a:p>
                    <a:p>
                      <a:pPr algn="dist"/>
                      <a:endParaRPr kumimoji="1" lang="en-US" altLang="ja-JP" sz="1200" dirty="0"/>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indent="0" algn="l" defTabSz="685800" rtl="0" eaLnBrk="1" fontAlgn="auto" latinLnBrk="0" hangingPunct="1">
                        <a:lnSpc>
                          <a:spcPct val="100000"/>
                        </a:lnSpc>
                        <a:spcBef>
                          <a:spcPts val="750"/>
                        </a:spcBef>
                        <a:spcAft>
                          <a:spcPts val="0"/>
                        </a:spcAft>
                        <a:buClrTx/>
                        <a:buSzTx/>
                        <a:buFontTx/>
                        <a:buNone/>
                        <a:tabLst/>
                        <a:defRPr/>
                      </a:pPr>
                      <a:r>
                        <a:rPr kumimoji="1" lang="ja-JP" altLang="en-US" sz="1200" kern="1200" dirty="0">
                          <a:solidFill>
                            <a:schemeClr val="tx1"/>
                          </a:solidFill>
                          <a:effectLst/>
                          <a:latin typeface="+mn-lt"/>
                          <a:ea typeface="+mn-ea"/>
                          <a:cs typeface="+mn-cs"/>
                        </a:rPr>
                        <a:t>５</a:t>
                      </a:r>
                      <a:r>
                        <a:rPr kumimoji="1" lang="ja-JP" altLang="is-IS" sz="1200" kern="1200" dirty="0">
                          <a:solidFill>
                            <a:schemeClr val="tx1"/>
                          </a:solidFill>
                          <a:effectLst/>
                          <a:latin typeface="+mn-lt"/>
                          <a:ea typeface="+mn-ea"/>
                          <a:cs typeface="+mn-cs"/>
                        </a:rPr>
                        <a:t>月</a:t>
                      </a:r>
                      <a:r>
                        <a:rPr kumimoji="1" lang="ja-JP" altLang="en-US" sz="1200" kern="1200" dirty="0">
                          <a:solidFill>
                            <a:schemeClr val="tx1"/>
                          </a:solidFill>
                          <a:effectLst/>
                          <a:latin typeface="+mn-lt"/>
                          <a:ea typeface="+mn-ea"/>
                          <a:cs typeface="+mn-cs"/>
                        </a:rPr>
                        <a:t>１７</a:t>
                      </a:r>
                      <a:r>
                        <a:rPr kumimoji="1" lang="ja-JP" altLang="is-IS" sz="1200" kern="1200" dirty="0">
                          <a:solidFill>
                            <a:schemeClr val="tx1"/>
                          </a:solidFill>
                          <a:effectLst/>
                          <a:latin typeface="+mn-lt"/>
                          <a:ea typeface="+mn-ea"/>
                          <a:cs typeface="+mn-cs"/>
                        </a:rPr>
                        <a:t>日</a:t>
                      </a:r>
                      <a:r>
                        <a:rPr kumimoji="1" lang="is-IS" altLang="ja-JP" sz="1200" kern="1200" dirty="0">
                          <a:solidFill>
                            <a:schemeClr val="tx1"/>
                          </a:solidFill>
                          <a:effectLst/>
                          <a:latin typeface="+mn-lt"/>
                          <a:ea typeface="+mn-ea"/>
                          <a:cs typeface="+mn-cs"/>
                        </a:rPr>
                        <a:t>(</a:t>
                      </a:r>
                      <a:r>
                        <a:rPr kumimoji="1" lang="ja-JP" altLang="en-US" sz="1200" kern="1200" dirty="0">
                          <a:solidFill>
                            <a:schemeClr val="tx1"/>
                          </a:solidFill>
                          <a:effectLst/>
                          <a:latin typeface="+mn-lt"/>
                          <a:ea typeface="+mn-ea"/>
                          <a:cs typeface="+mn-cs"/>
                        </a:rPr>
                        <a:t>土</a:t>
                      </a:r>
                      <a:r>
                        <a:rPr kumimoji="1" lang="is-IS" altLang="ja-JP" sz="1200" kern="1200" dirty="0">
                          <a:solidFill>
                            <a:schemeClr val="tx1"/>
                          </a:solidFill>
                          <a:effectLst/>
                          <a:latin typeface="+mn-lt"/>
                          <a:ea typeface="+mn-ea"/>
                          <a:cs typeface="+mn-cs"/>
                        </a:rPr>
                        <a:t>) </a:t>
                      </a:r>
                      <a:r>
                        <a:rPr kumimoji="1" lang="ja-JP" altLang="en-US" sz="1200" kern="1200" dirty="0">
                          <a:solidFill>
                            <a:schemeClr val="tx1"/>
                          </a:solidFill>
                          <a:effectLst/>
                          <a:latin typeface="+mn-lt"/>
                          <a:ea typeface="+mn-ea"/>
                          <a:cs typeface="+mn-cs"/>
                        </a:rPr>
                        <a:t>１１</a:t>
                      </a:r>
                      <a:r>
                        <a:rPr kumimoji="1" lang="is-IS" altLang="ja-JP" sz="1200" kern="1200" dirty="0">
                          <a:solidFill>
                            <a:schemeClr val="tx1"/>
                          </a:solidFill>
                          <a:effectLst/>
                          <a:latin typeface="+mn-lt"/>
                          <a:ea typeface="+mn-ea"/>
                          <a:cs typeface="+mn-cs"/>
                        </a:rPr>
                        <a:t>:</a:t>
                      </a:r>
                      <a:r>
                        <a:rPr kumimoji="1" lang="ja-JP" altLang="en-US" sz="1200" kern="1200" dirty="0">
                          <a:solidFill>
                            <a:schemeClr val="tx1"/>
                          </a:solidFill>
                          <a:effectLst/>
                          <a:latin typeface="+mn-lt"/>
                          <a:ea typeface="+mn-ea"/>
                          <a:cs typeface="+mn-cs"/>
                        </a:rPr>
                        <a:t>００</a:t>
                      </a:r>
                      <a:r>
                        <a:rPr kumimoji="1" lang="is-IS" altLang="ja-JP" sz="1200" kern="1200" dirty="0">
                          <a:solidFill>
                            <a:schemeClr val="tx1"/>
                          </a:solidFill>
                          <a:effectLst/>
                          <a:latin typeface="+mn-lt"/>
                          <a:ea typeface="+mn-ea"/>
                          <a:cs typeface="+mn-cs"/>
                        </a:rPr>
                        <a:t>〜</a:t>
                      </a:r>
                      <a:r>
                        <a:rPr kumimoji="1" lang="ja-JP" altLang="en-US" sz="1200" kern="1200" dirty="0">
                          <a:solidFill>
                            <a:schemeClr val="tx1"/>
                          </a:solidFill>
                          <a:effectLst/>
                          <a:latin typeface="+mn-lt"/>
                          <a:ea typeface="+mn-ea"/>
                          <a:cs typeface="+mn-cs"/>
                        </a:rPr>
                        <a:t>（予定）</a:t>
                      </a:r>
                      <a:endParaRPr kumimoji="1" lang="is-IS" altLang="ja-JP" sz="1200" kern="1200" dirty="0">
                        <a:solidFill>
                          <a:schemeClr val="tx1"/>
                        </a:solidFill>
                        <a:effectLst/>
                        <a:latin typeface="+mn-lt"/>
                        <a:ea typeface="+mn-ea"/>
                        <a:cs typeface="+mn-cs"/>
                      </a:endParaRPr>
                    </a:p>
                    <a:p>
                      <a:pPr marL="0" marR="0" indent="0" algn="l" defTabSz="685800" rtl="0" eaLnBrk="1" fontAlgn="auto" latinLnBrk="0" hangingPunct="1">
                        <a:lnSpc>
                          <a:spcPct val="100000"/>
                        </a:lnSpc>
                        <a:spcBef>
                          <a:spcPts val="750"/>
                        </a:spcBef>
                        <a:spcAft>
                          <a:spcPts val="0"/>
                        </a:spcAft>
                        <a:buClrTx/>
                        <a:buSzTx/>
                        <a:buFontTx/>
                        <a:buNone/>
                        <a:tabLst/>
                        <a:defRPr/>
                      </a:pPr>
                      <a:r>
                        <a:rPr kumimoji="1" lang="ja-JP" altLang="en-US" sz="1200" kern="1200" dirty="0">
                          <a:solidFill>
                            <a:schemeClr val="tx1"/>
                          </a:solidFill>
                          <a:effectLst/>
                          <a:latin typeface="+mn-lt"/>
                          <a:ea typeface="+mn-ea"/>
                          <a:cs typeface="+mn-cs"/>
                        </a:rPr>
                        <a:t>５</a:t>
                      </a:r>
                      <a:r>
                        <a:rPr kumimoji="1" lang="ja-JP" altLang="is-IS" sz="1200" kern="1200" dirty="0">
                          <a:solidFill>
                            <a:schemeClr val="tx1"/>
                          </a:solidFill>
                          <a:effectLst/>
                          <a:latin typeface="+mn-lt"/>
                          <a:ea typeface="+mn-ea"/>
                          <a:cs typeface="+mn-cs"/>
                        </a:rPr>
                        <a:t>月</a:t>
                      </a:r>
                      <a:r>
                        <a:rPr kumimoji="1" lang="ja-JP" altLang="en-US" sz="1200" kern="1200" dirty="0">
                          <a:solidFill>
                            <a:schemeClr val="tx1"/>
                          </a:solidFill>
                          <a:effectLst/>
                          <a:latin typeface="+mn-lt"/>
                          <a:ea typeface="+mn-ea"/>
                          <a:cs typeface="+mn-cs"/>
                        </a:rPr>
                        <a:t>１８</a:t>
                      </a:r>
                      <a:r>
                        <a:rPr kumimoji="1" lang="ja-JP" altLang="is-IS" sz="1200" kern="1200" dirty="0">
                          <a:solidFill>
                            <a:schemeClr val="tx1"/>
                          </a:solidFill>
                          <a:effectLst/>
                          <a:latin typeface="+mn-lt"/>
                          <a:ea typeface="+mn-ea"/>
                          <a:cs typeface="+mn-cs"/>
                        </a:rPr>
                        <a:t>日</a:t>
                      </a:r>
                      <a:r>
                        <a:rPr kumimoji="1" lang="is-IS" altLang="ja-JP" sz="1200" kern="1200" dirty="0">
                          <a:solidFill>
                            <a:schemeClr val="tx1"/>
                          </a:solidFill>
                          <a:effectLst/>
                          <a:latin typeface="+mn-lt"/>
                          <a:ea typeface="+mn-ea"/>
                          <a:cs typeface="+mn-cs"/>
                        </a:rPr>
                        <a:t>(</a:t>
                      </a:r>
                      <a:r>
                        <a:rPr kumimoji="1" lang="ja-JP" altLang="en-US" sz="1200" kern="1200" dirty="0">
                          <a:solidFill>
                            <a:schemeClr val="tx1"/>
                          </a:solidFill>
                          <a:effectLst/>
                          <a:latin typeface="+mn-lt"/>
                          <a:ea typeface="+mn-ea"/>
                          <a:cs typeface="+mn-cs"/>
                        </a:rPr>
                        <a:t>日</a:t>
                      </a:r>
                      <a:r>
                        <a:rPr kumimoji="1" lang="is-IS" altLang="ja-JP" sz="1200" kern="1200" dirty="0">
                          <a:solidFill>
                            <a:schemeClr val="tx1"/>
                          </a:solidFill>
                          <a:effectLst/>
                          <a:latin typeface="+mn-lt"/>
                          <a:ea typeface="+mn-ea"/>
                          <a:cs typeface="+mn-cs"/>
                        </a:rPr>
                        <a:t>) </a:t>
                      </a:r>
                      <a:r>
                        <a:rPr kumimoji="1" lang="ja-JP" altLang="en-US" sz="1200" kern="1200" dirty="0">
                          <a:solidFill>
                            <a:schemeClr val="tx1"/>
                          </a:solidFill>
                          <a:effectLst/>
                          <a:latin typeface="+mn-lt"/>
                          <a:ea typeface="+mn-ea"/>
                          <a:cs typeface="+mn-cs"/>
                        </a:rPr>
                        <a:t>　８</a:t>
                      </a:r>
                      <a:r>
                        <a:rPr kumimoji="1" lang="en-US" altLang="ja-JP" sz="1200" kern="1200" dirty="0">
                          <a:solidFill>
                            <a:schemeClr val="tx1"/>
                          </a:solidFill>
                          <a:effectLst/>
                          <a:latin typeface="+mn-lt"/>
                          <a:ea typeface="+mn-ea"/>
                          <a:cs typeface="+mn-cs"/>
                        </a:rPr>
                        <a:t>:</a:t>
                      </a:r>
                      <a:r>
                        <a:rPr kumimoji="1" lang="ja-JP" altLang="en-US" sz="1200" kern="1200" dirty="0">
                          <a:solidFill>
                            <a:schemeClr val="tx1"/>
                          </a:solidFill>
                          <a:effectLst/>
                          <a:latin typeface="+mn-lt"/>
                          <a:ea typeface="+mn-ea"/>
                          <a:cs typeface="+mn-cs"/>
                        </a:rPr>
                        <a:t>００</a:t>
                      </a:r>
                      <a:r>
                        <a:rPr kumimoji="1" lang="is-IS" altLang="ja-JP" sz="1200" kern="1200" dirty="0">
                          <a:solidFill>
                            <a:schemeClr val="tx1"/>
                          </a:solidFill>
                          <a:effectLst/>
                          <a:latin typeface="+mn-lt"/>
                          <a:ea typeface="+mn-ea"/>
                          <a:cs typeface="+mn-cs"/>
                        </a:rPr>
                        <a:t>〜</a:t>
                      </a:r>
                      <a:r>
                        <a:rPr kumimoji="1" lang="ja-JP" altLang="en-US" sz="1200" kern="1200" dirty="0">
                          <a:solidFill>
                            <a:schemeClr val="tx1"/>
                          </a:solidFill>
                          <a:effectLst/>
                          <a:latin typeface="+mn-lt"/>
                          <a:ea typeface="+mn-ea"/>
                          <a:cs typeface="+mn-cs"/>
                        </a:rPr>
                        <a:t>（予定）</a:t>
                      </a:r>
                      <a:endParaRPr kumimoji="1" lang="en-US" altLang="ja-JP" sz="1200" dirty="0">
                        <a:solidFill>
                          <a:schemeClr val="tx1"/>
                        </a:solidFill>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4211019"/>
                  </a:ext>
                </a:extLst>
              </a:tr>
            </a:tbl>
          </a:graphicData>
        </a:graphic>
      </p:graphicFrame>
      <p:sp>
        <p:nvSpPr>
          <p:cNvPr id="6" name="サブタイトル 2">
            <a:extLst>
              <a:ext uri="{FF2B5EF4-FFF2-40B4-BE49-F238E27FC236}">
                <a16:creationId xmlns:a16="http://schemas.microsoft.com/office/drawing/2014/main" id="{691B83D1-6F86-4EA2-9D6B-C10BA7ACC580}"/>
              </a:ext>
            </a:extLst>
          </p:cNvPr>
          <p:cNvSpPr txBox="1">
            <a:spLocks/>
          </p:cNvSpPr>
          <p:nvPr/>
        </p:nvSpPr>
        <p:spPr>
          <a:xfrm>
            <a:off x="2240868" y="5558998"/>
            <a:ext cx="2340260" cy="330106"/>
          </a:xfrm>
          <a:prstGeom prst="rect">
            <a:avLst/>
          </a:prstGeom>
          <a:solidFill>
            <a:schemeClr val="bg1"/>
          </a:solidFill>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200" kern="1200">
                <a:solidFill>
                  <a:schemeClr val="tx1"/>
                </a:solidFill>
                <a:latin typeface="+mn-ea"/>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ea"/>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ea"/>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nSpc>
                <a:spcPct val="100000"/>
              </a:lnSpc>
            </a:pPr>
            <a:r>
              <a:rPr lang="en-US" altLang="ja-JP" b="1" dirty="0"/>
              <a:t>2025.05.01</a:t>
            </a:r>
          </a:p>
        </p:txBody>
      </p:sp>
    </p:spTree>
    <p:extLst>
      <p:ext uri="{BB962C8B-B14F-4D97-AF65-F5344CB8AC3E}">
        <p14:creationId xmlns:p14="http://schemas.microsoft.com/office/powerpoint/2010/main" val="1832797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89000" y="474000"/>
            <a:ext cx="6480000" cy="9432000"/>
          </a:xfrm>
          <a:solidFill>
            <a:schemeClr val="bg1"/>
          </a:solidFill>
        </p:spPr>
        <p:txBody>
          <a:bodyPr vert="horz" lIns="91440" tIns="45720" rIns="91440" bIns="45720" rtlCol="0" anchor="t">
            <a:noAutofit/>
          </a:bodyPr>
          <a:lstStyle/>
          <a:p>
            <a:pPr algn="l">
              <a:lnSpc>
                <a:spcPts val="1100"/>
              </a:lnSpc>
            </a:pPr>
            <a:r>
              <a:rPr lang="ja-JP" altLang="en-US" dirty="0"/>
              <a:t>報道各位</a:t>
            </a:r>
          </a:p>
          <a:p>
            <a:pPr>
              <a:lnSpc>
                <a:spcPts val="1100"/>
              </a:lnSpc>
            </a:pPr>
            <a:r>
              <a:rPr lang="ja-JP" altLang="en-US" dirty="0"/>
              <a:t>報道取材に関するお願い</a:t>
            </a:r>
            <a:endParaRPr lang="ja-JP" altLang="en-US" sz="700" dirty="0"/>
          </a:p>
          <a:p>
            <a:pPr algn="l">
              <a:lnSpc>
                <a:spcPct val="150000"/>
              </a:lnSpc>
            </a:pPr>
            <a:r>
              <a:rPr lang="ja-JP" altLang="en-US" dirty="0"/>
              <a:t>　本大会の開催にあたり、報道関係の皆様に支障なく取材していただくために、下記の要領にて取材・報道体制を整えております。申し込みされた場合には、本取材要項の全ての内容に同意したものとみなしますので、予めご了承ください。なお、取材に関しましてはスポーツ報道を目的としている場合に限らせていただきます。また、大会運営及び競技進行に支障のないよう、競技役員の指示には必ず従ってください。指示に従っていただけず、支障となるような行為があったと判断した場合には退場していただく場合もございます。</a:t>
            </a:r>
            <a:endParaRPr lang="en-US" altLang="ja-JP" dirty="0"/>
          </a:p>
          <a:p>
            <a:pPr algn="l">
              <a:lnSpc>
                <a:spcPct val="100000"/>
              </a:lnSpc>
            </a:pPr>
            <a:r>
              <a:rPr lang="ja-JP" altLang="en-US" dirty="0"/>
              <a:t>　　</a:t>
            </a:r>
          </a:p>
          <a:p>
            <a:pPr algn="l">
              <a:lnSpc>
                <a:spcPct val="100000"/>
              </a:lnSpc>
            </a:pPr>
            <a:r>
              <a:rPr lang="ja-JP" altLang="en-US" b="1" u="sng" dirty="0"/>
              <a:t>１．取材申請について</a:t>
            </a:r>
          </a:p>
          <a:p>
            <a:pPr algn="l">
              <a:lnSpc>
                <a:spcPct val="100000"/>
              </a:lnSpc>
            </a:pPr>
            <a:r>
              <a:rPr lang="ja-JP" altLang="en-US" dirty="0"/>
              <a:t>（１）報道取材可能団体</a:t>
            </a:r>
            <a:endParaRPr lang="en-US" altLang="ja-JP" dirty="0"/>
          </a:p>
          <a:p>
            <a:pPr marL="305435" indent="-457200" algn="l">
              <a:lnSpc>
                <a:spcPct val="150000"/>
              </a:lnSpc>
            </a:pPr>
            <a:r>
              <a:rPr lang="ja-JP" altLang="en-US" dirty="0"/>
              <a:t>　　日本新聞協会・日本雑誌協会・日本スポーツニュース協会・日本スポーツプレス協会・日本外国特派員協会の各加盟社、陸上競技専門誌等、</a:t>
            </a:r>
            <a:r>
              <a:rPr lang="ja-JP" altLang="en-US" u="sng" dirty="0"/>
              <a:t>スポーツ報道を目的とするメディアに限ります</a:t>
            </a:r>
            <a:r>
              <a:rPr lang="ja-JP" altLang="en-US" dirty="0"/>
              <a:t>。</a:t>
            </a:r>
            <a:endParaRPr lang="en-US" altLang="ja-JP" dirty="0"/>
          </a:p>
          <a:p>
            <a:pPr marL="539750" indent="-457200" algn="l">
              <a:lnSpc>
                <a:spcPct val="150000"/>
              </a:lnSpc>
            </a:pPr>
            <a:r>
              <a:rPr lang="ja-JP" altLang="en-US" dirty="0"/>
              <a:t>　　</a:t>
            </a:r>
            <a:r>
              <a:rPr lang="en-US" altLang="ja-JP" dirty="0"/>
              <a:t>※</a:t>
            </a:r>
            <a:r>
              <a:rPr lang="ja-JP" altLang="en-US" dirty="0"/>
              <a:t>上記に該当しない場合など、主催者の判断により取材をお断りすることがあります。</a:t>
            </a:r>
          </a:p>
          <a:p>
            <a:pPr marL="539750" indent="-457200" algn="l">
              <a:lnSpc>
                <a:spcPct val="150000"/>
              </a:lnSpc>
            </a:pPr>
            <a:r>
              <a:rPr lang="ja-JP" altLang="en-US" dirty="0">
                <a:latin typeface="メイリオ"/>
                <a:ea typeface="メイリオ"/>
              </a:rPr>
              <a:t>　　</a:t>
            </a:r>
            <a:r>
              <a:rPr lang="en-US" altLang="ja-JP" dirty="0">
                <a:latin typeface="メイリオ"/>
                <a:ea typeface="メイリオ"/>
              </a:rPr>
              <a:t>※</a:t>
            </a:r>
            <a:r>
              <a:rPr lang="ja-JP" altLang="en-US" dirty="0">
                <a:latin typeface="メイリオ"/>
                <a:ea typeface="メイリオ"/>
              </a:rPr>
              <a:t>なお、</a:t>
            </a:r>
            <a:r>
              <a:rPr lang="ja-JP" altLang="en-US" b="1" dirty="0">
                <a:solidFill>
                  <a:srgbClr val="FF0000"/>
                </a:solidFill>
                <a:latin typeface="メイリオ"/>
                <a:ea typeface="メイリオ"/>
              </a:rPr>
              <a:t>参加チーム企業関係者（参加チーム企業広報・参加チーム企業から委託された業者等も含む）は対象外</a:t>
            </a:r>
            <a:r>
              <a:rPr lang="ja-JP" altLang="en-US" dirty="0">
                <a:latin typeface="メイリオ"/>
                <a:ea typeface="メイリオ"/>
              </a:rPr>
              <a:t>です。別途、九州実業団陸上競技連盟までお問い合わせください。</a:t>
            </a:r>
            <a:endParaRPr lang="en-US" altLang="ja-JP" dirty="0">
              <a:latin typeface="メイリオ"/>
              <a:ea typeface="メイリオ"/>
            </a:endParaRPr>
          </a:p>
          <a:p>
            <a:pPr marL="447675" indent="-447675" algn="l">
              <a:lnSpc>
                <a:spcPct val="100000"/>
              </a:lnSpc>
            </a:pPr>
            <a:endParaRPr lang="en-US" altLang="ja-JP" dirty="0"/>
          </a:p>
          <a:p>
            <a:pPr marL="447675" indent="-447675" algn="l">
              <a:lnSpc>
                <a:spcPct val="100000"/>
              </a:lnSpc>
            </a:pPr>
            <a:r>
              <a:rPr lang="ja-JP" altLang="en-US" dirty="0"/>
              <a:t>（２）申し込み方法</a:t>
            </a:r>
          </a:p>
          <a:p>
            <a:pPr algn="l">
              <a:lnSpc>
                <a:spcPct val="100000"/>
              </a:lnSpc>
            </a:pPr>
            <a:r>
              <a:rPr lang="ja-JP" altLang="en-US" dirty="0"/>
              <a:t>　　</a:t>
            </a:r>
            <a:r>
              <a:rPr lang="ja-JP" altLang="en-US" b="1" u="sng" dirty="0"/>
              <a:t>「取材申請フォーム」による</a:t>
            </a:r>
            <a:r>
              <a:rPr lang="ja-JP" altLang="en-US" b="1" u="sng" dirty="0">
                <a:solidFill>
                  <a:srgbClr val="FF0000"/>
                </a:solidFill>
              </a:rPr>
              <a:t>事前申請</a:t>
            </a:r>
            <a:r>
              <a:rPr lang="ja-JP" altLang="en-US" dirty="0"/>
              <a:t>となります。</a:t>
            </a:r>
            <a:endParaRPr lang="ja-JP" altLang="en-US" sz="1000" dirty="0">
              <a:highlight>
                <a:srgbClr val="FFFF00"/>
              </a:highlight>
            </a:endParaRPr>
          </a:p>
          <a:p>
            <a:pPr algn="l">
              <a:lnSpc>
                <a:spcPct val="100000"/>
              </a:lnSpc>
            </a:pPr>
            <a:r>
              <a:rPr lang="ja-JP" altLang="en-US" dirty="0"/>
              <a:t>　　</a:t>
            </a:r>
            <a:r>
              <a:rPr lang="ja-JP" altLang="en-US" sz="1400" b="1" u="sng" dirty="0">
                <a:solidFill>
                  <a:srgbClr val="FF0000"/>
                </a:solidFill>
              </a:rPr>
              <a:t>５月１４日</a:t>
            </a:r>
            <a:r>
              <a:rPr lang="en-US" altLang="ja-JP" sz="1400" b="1" u="sng" dirty="0">
                <a:solidFill>
                  <a:srgbClr val="FF0000"/>
                </a:solidFill>
              </a:rPr>
              <a:t>(</a:t>
            </a:r>
            <a:r>
              <a:rPr lang="ja-JP" altLang="en-US" sz="1400" b="1" u="sng" dirty="0">
                <a:solidFill>
                  <a:srgbClr val="FF0000"/>
                </a:solidFill>
              </a:rPr>
              <a:t>水</a:t>
            </a:r>
            <a:r>
              <a:rPr lang="en-US" altLang="ja-JP" sz="1400" b="1" u="sng" dirty="0">
                <a:solidFill>
                  <a:srgbClr val="FF0000"/>
                </a:solidFill>
              </a:rPr>
              <a:t>)</a:t>
            </a:r>
            <a:r>
              <a:rPr lang="ja-JP" altLang="en-US" sz="1400" b="1" u="sng" dirty="0">
                <a:solidFill>
                  <a:srgbClr val="FF0000"/>
                </a:solidFill>
              </a:rPr>
              <a:t>１７：００まで</a:t>
            </a:r>
            <a:r>
              <a:rPr lang="ja-JP" altLang="en-US" dirty="0"/>
              <a:t>に、下記専用フォームから申請してください。</a:t>
            </a:r>
          </a:p>
          <a:p>
            <a:pPr marL="539750" indent="-457200" algn="l">
              <a:lnSpc>
                <a:spcPct val="150000"/>
              </a:lnSpc>
            </a:pPr>
            <a:r>
              <a:rPr lang="ja-JP" altLang="en-US" dirty="0"/>
              <a:t>　　</a:t>
            </a:r>
            <a:r>
              <a:rPr lang="en-US" altLang="ja-JP" dirty="0"/>
              <a:t>※</a:t>
            </a:r>
            <a:r>
              <a:rPr lang="ja-JP" altLang="en-US" dirty="0"/>
              <a:t>〆切後の申し込みおよび当日の申し込みは原則として受け付けません。期日までの申請にご協力ください。</a:t>
            </a:r>
            <a:endParaRPr lang="en-US" altLang="ja-JP" dirty="0"/>
          </a:p>
          <a:p>
            <a:pPr marL="539750" indent="-457200" algn="l">
              <a:lnSpc>
                <a:spcPct val="100000"/>
              </a:lnSpc>
            </a:pPr>
            <a:r>
              <a:rPr lang="ja-JP" altLang="en-US" dirty="0"/>
              <a:t>　　</a:t>
            </a:r>
            <a:r>
              <a:rPr lang="en-US" altLang="ja-JP" dirty="0"/>
              <a:t>※</a:t>
            </a:r>
            <a:r>
              <a:rPr lang="ja-JP" altLang="en-US" u="sng" dirty="0"/>
              <a:t>１取材部門につき１名の代表者の方が、まとめてお申し込みください。</a:t>
            </a:r>
            <a:endParaRPr lang="en-US" altLang="ja-JP" u="sng" dirty="0"/>
          </a:p>
          <a:p>
            <a:pPr marL="539750" indent="-457200" algn="l">
              <a:lnSpc>
                <a:spcPct val="100000"/>
              </a:lnSpc>
            </a:pPr>
            <a:r>
              <a:rPr lang="ja-JP" altLang="en-US" dirty="0"/>
              <a:t>　　　（社内の複数部署が取材する場合は、それぞれお申し込みをお願いします。）</a:t>
            </a:r>
            <a:endParaRPr lang="en-US" altLang="ja-JP" dirty="0"/>
          </a:p>
          <a:p>
            <a:pPr marL="539750" indent="-457200" algn="l">
              <a:lnSpc>
                <a:spcPct val="100000"/>
              </a:lnSpc>
            </a:pPr>
            <a:r>
              <a:rPr lang="ja-JP" altLang="en-US" dirty="0"/>
              <a:t>　　</a:t>
            </a:r>
            <a:endParaRPr lang="en-US" altLang="ja-JP" dirty="0"/>
          </a:p>
          <a:p>
            <a:pPr marL="539750" indent="-457200" algn="l">
              <a:lnSpc>
                <a:spcPct val="100000"/>
              </a:lnSpc>
            </a:pPr>
            <a:r>
              <a:rPr lang="ja-JP" altLang="en-US" dirty="0"/>
              <a:t>　</a:t>
            </a:r>
            <a:endParaRPr lang="en-US" altLang="ja-JP" dirty="0"/>
          </a:p>
        </p:txBody>
      </p:sp>
      <p:sp>
        <p:nvSpPr>
          <p:cNvPr id="2" name="スライド番号プレースホルダー 1">
            <a:extLst>
              <a:ext uri="{FF2B5EF4-FFF2-40B4-BE49-F238E27FC236}">
                <a16:creationId xmlns:a16="http://schemas.microsoft.com/office/drawing/2014/main" id="{3D06347A-88B7-4F70-AF82-828BED3E77AC}"/>
              </a:ext>
            </a:extLst>
          </p:cNvPr>
          <p:cNvSpPr>
            <a:spLocks noGrp="1"/>
          </p:cNvSpPr>
          <p:nvPr>
            <p:ph type="sldNum" sz="quarter" idx="12"/>
          </p:nvPr>
        </p:nvSpPr>
        <p:spPr/>
        <p:txBody>
          <a:bodyPr/>
          <a:lstStyle/>
          <a:p>
            <a:fld id="{91212820-26CD-45F1-B203-A8A1E93F7108}" type="slidenum">
              <a:rPr kumimoji="1" lang="ja-JP" altLang="en-US" smtClean="0"/>
              <a:pPr/>
              <a:t>1</a:t>
            </a:fld>
            <a:endParaRPr kumimoji="1" lang="ja-JP" altLang="en-US"/>
          </a:p>
        </p:txBody>
      </p:sp>
      <p:sp>
        <p:nvSpPr>
          <p:cNvPr id="7" name="正方形/長方形 6">
            <a:extLst>
              <a:ext uri="{FF2B5EF4-FFF2-40B4-BE49-F238E27FC236}">
                <a16:creationId xmlns:a16="http://schemas.microsoft.com/office/drawing/2014/main" id="{067C2635-DDCA-4DBF-A59F-0CB842F3EAFE}"/>
              </a:ext>
            </a:extLst>
          </p:cNvPr>
          <p:cNvSpPr/>
          <p:nvPr/>
        </p:nvSpPr>
        <p:spPr>
          <a:xfrm>
            <a:off x="678388" y="8387901"/>
            <a:ext cx="4536504" cy="106560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200" dirty="0">
                <a:solidFill>
                  <a:schemeClr val="tx1"/>
                </a:solidFill>
              </a:rPr>
              <a:t>＜取材申請フォーム＞</a:t>
            </a:r>
            <a:endParaRPr lang="en-US" altLang="ja-JP" sz="1200" dirty="0">
              <a:solidFill>
                <a:schemeClr val="tx1"/>
              </a:solidFill>
            </a:endParaRPr>
          </a:p>
          <a:p>
            <a:pPr>
              <a:lnSpc>
                <a:spcPct val="150000"/>
              </a:lnSpc>
            </a:pPr>
            <a:r>
              <a:rPr lang="en-US" altLang="ja-JP" sz="1400" u="sng" dirty="0">
                <a:solidFill>
                  <a:srgbClr val="0070C0"/>
                </a:solidFill>
              </a:rPr>
              <a:t>https://forms.office.com/r/i9BqXqYYnR</a:t>
            </a:r>
            <a:endParaRPr lang="en-US" altLang="ja-JP" sz="800" dirty="0">
              <a:solidFill>
                <a:srgbClr val="0070C0"/>
              </a:solidFill>
              <a:highlight>
                <a:srgbClr val="FFFF00"/>
              </a:highlight>
            </a:endParaRPr>
          </a:p>
        </p:txBody>
      </p:sp>
      <p:pic>
        <p:nvPicPr>
          <p:cNvPr id="1026" name="Picture 2" descr="QR コード">
            <a:extLst>
              <a:ext uri="{FF2B5EF4-FFF2-40B4-BE49-F238E27FC236}">
                <a16:creationId xmlns:a16="http://schemas.microsoft.com/office/drawing/2014/main" id="{EB3FFBAD-17FB-4D31-95F7-F0AA080CA6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9146" y="8387900"/>
            <a:ext cx="1065600" cy="1065600"/>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202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サブタイトル 2"/>
          <p:cNvSpPr>
            <a:spLocks noGrp="1"/>
          </p:cNvSpPr>
          <p:nvPr>
            <p:ph type="subTitle" idx="1"/>
          </p:nvPr>
        </p:nvSpPr>
        <p:spPr>
          <a:xfrm>
            <a:off x="189000" y="452500"/>
            <a:ext cx="6480000" cy="9357451"/>
          </a:xfrm>
          <a:solidFill>
            <a:schemeClr val="bg1"/>
          </a:solidFill>
        </p:spPr>
        <p:txBody>
          <a:bodyPr>
            <a:noAutofit/>
          </a:bodyPr>
          <a:lstStyle/>
          <a:p>
            <a:pPr algn="l">
              <a:lnSpc>
                <a:spcPts val="1100"/>
              </a:lnSpc>
            </a:pPr>
            <a:r>
              <a:rPr lang="ja-JP" altLang="en-US" b="1" u="sng" dirty="0"/>
              <a:t>２．大会当日の受付および入場について</a:t>
            </a:r>
          </a:p>
          <a:p>
            <a:pPr algn="l">
              <a:lnSpc>
                <a:spcPct val="150000"/>
              </a:lnSpc>
            </a:pPr>
            <a:r>
              <a:rPr lang="ja-JP" altLang="en-US" b="1" dirty="0"/>
              <a:t>　報道受付 ⇒　</a:t>
            </a:r>
            <a:r>
              <a:rPr lang="zh-TW" altLang="en-US" b="1" dirty="0">
                <a:solidFill>
                  <a:srgbClr val="FF0000"/>
                </a:solidFill>
                <a:latin typeface="メイリオ" panose="020B0604030504040204" pitchFamily="50" charset="-128"/>
                <a:ea typeface="メイリオ" panose="020B0604030504040204" pitchFamily="50" charset="-128"/>
              </a:rPr>
              <a:t>黒崎播磨陸上競技場</a:t>
            </a:r>
            <a:r>
              <a:rPr lang="en-US" altLang="zh-TW" b="1" dirty="0">
                <a:solidFill>
                  <a:srgbClr val="FF0000"/>
                </a:solidFill>
                <a:latin typeface="メイリオ" panose="020B0604030504040204" pitchFamily="50" charset="-128"/>
                <a:ea typeface="メイリオ" panose="020B0604030504040204" pitchFamily="50" charset="-128"/>
              </a:rPr>
              <a:t> in HONJO </a:t>
            </a:r>
            <a:r>
              <a:rPr lang="zh-TW" altLang="en-US" b="1" dirty="0">
                <a:solidFill>
                  <a:srgbClr val="FF0000"/>
                </a:solidFill>
                <a:latin typeface="メイリオ" panose="020B0604030504040204" pitchFamily="50" charset="-128"/>
                <a:ea typeface="メイリオ" panose="020B0604030504040204" pitchFamily="50" charset="-128"/>
              </a:rPr>
              <a:t>（北九州市立本城陸上競技場）</a:t>
            </a:r>
            <a:r>
              <a:rPr lang="ja-JP" altLang="en-US" b="1" dirty="0">
                <a:solidFill>
                  <a:srgbClr val="FF0000"/>
                </a:solidFill>
                <a:latin typeface="メイリオ" panose="020B0604030504040204" pitchFamily="50" charset="-128"/>
                <a:ea typeface="メイリオ" panose="020B0604030504040204" pitchFamily="50" charset="-128"/>
              </a:rPr>
              <a:t>正面入口</a:t>
            </a:r>
            <a:endParaRPr lang="en-US" altLang="ja-JP" b="1" dirty="0">
              <a:solidFill>
                <a:srgbClr val="FF0000"/>
              </a:solidFill>
              <a:latin typeface="メイリオ" panose="020B0604030504040204" pitchFamily="50" charset="-128"/>
              <a:ea typeface="メイリオ" panose="020B0604030504040204" pitchFamily="50" charset="-128"/>
            </a:endParaRPr>
          </a:p>
          <a:p>
            <a:pPr marL="180000" algn="l">
              <a:lnSpc>
                <a:spcPct val="100000"/>
              </a:lnSpc>
            </a:pPr>
            <a:r>
              <a:rPr lang="ja-JP" altLang="en-US" dirty="0"/>
              <a:t>・受付開始　</a:t>
            </a:r>
            <a:r>
              <a:rPr lang="en-US" altLang="ja-JP" dirty="0"/>
              <a:t>5</a:t>
            </a:r>
            <a:r>
              <a:rPr lang="ja-JP" altLang="en-US" dirty="0"/>
              <a:t>月</a:t>
            </a:r>
            <a:r>
              <a:rPr lang="en-US" altLang="ja-JP" dirty="0"/>
              <a:t>17</a:t>
            </a:r>
            <a:r>
              <a:rPr lang="ja-JP" altLang="en-US" dirty="0"/>
              <a:t>日</a:t>
            </a:r>
            <a:r>
              <a:rPr lang="en-US" altLang="ja-JP" dirty="0"/>
              <a:t>(</a:t>
            </a:r>
            <a:r>
              <a:rPr lang="ja-JP" altLang="en-US" dirty="0"/>
              <a:t>土</a:t>
            </a:r>
            <a:r>
              <a:rPr lang="en-US" altLang="ja-JP" dirty="0"/>
              <a:t>)</a:t>
            </a:r>
            <a:r>
              <a:rPr lang="ja-JP" altLang="en-US" dirty="0"/>
              <a:t>＝</a:t>
            </a:r>
            <a:r>
              <a:rPr lang="ja-JP" altLang="en-US" sz="1400" b="1" dirty="0">
                <a:solidFill>
                  <a:srgbClr val="FF0000"/>
                </a:solidFill>
              </a:rPr>
              <a:t>午前</a:t>
            </a:r>
            <a:r>
              <a:rPr lang="en-US" altLang="ja-JP" sz="1400" b="1" dirty="0">
                <a:solidFill>
                  <a:srgbClr val="FF0000"/>
                </a:solidFill>
              </a:rPr>
              <a:t>11</a:t>
            </a:r>
            <a:r>
              <a:rPr lang="ja-JP" altLang="en-US" sz="1400" b="1" dirty="0">
                <a:solidFill>
                  <a:srgbClr val="FF0000"/>
                </a:solidFill>
              </a:rPr>
              <a:t>時～</a:t>
            </a:r>
            <a:r>
              <a:rPr lang="ja-JP" altLang="en-US" dirty="0"/>
              <a:t>　／　</a:t>
            </a:r>
            <a:r>
              <a:rPr lang="en-US" altLang="ja-JP" dirty="0"/>
              <a:t>5</a:t>
            </a:r>
            <a:r>
              <a:rPr lang="ja-JP" altLang="en-US" dirty="0"/>
              <a:t>月</a:t>
            </a:r>
            <a:r>
              <a:rPr lang="en-US" altLang="ja-JP" dirty="0"/>
              <a:t>18</a:t>
            </a:r>
            <a:r>
              <a:rPr lang="ja-JP" altLang="en-US" dirty="0"/>
              <a:t>日</a:t>
            </a:r>
            <a:r>
              <a:rPr lang="en-US" altLang="ja-JP" dirty="0"/>
              <a:t>(</a:t>
            </a:r>
            <a:r>
              <a:rPr lang="ja-JP" altLang="en-US" dirty="0"/>
              <a:t>日</a:t>
            </a:r>
            <a:r>
              <a:rPr lang="en-US" altLang="ja-JP" dirty="0"/>
              <a:t>)</a:t>
            </a:r>
            <a:r>
              <a:rPr lang="ja-JP" altLang="en-US" dirty="0"/>
              <a:t>＝</a:t>
            </a:r>
            <a:r>
              <a:rPr lang="ja-JP" altLang="en-US" sz="1400" b="1" dirty="0">
                <a:solidFill>
                  <a:srgbClr val="FF0000"/>
                </a:solidFill>
              </a:rPr>
              <a:t>午前８時００分～</a:t>
            </a:r>
          </a:p>
          <a:p>
            <a:pPr algn="l">
              <a:lnSpc>
                <a:spcPct val="100000"/>
              </a:lnSpc>
            </a:pPr>
            <a:r>
              <a:rPr lang="ja-JP" altLang="en-US" dirty="0"/>
              <a:t>　　　　　　　</a:t>
            </a:r>
            <a:r>
              <a:rPr lang="en-US" altLang="ja-JP" dirty="0"/>
              <a:t>※</a:t>
            </a:r>
            <a:r>
              <a:rPr lang="ja-JP" altLang="en-US" dirty="0"/>
              <a:t>上記以前の入場はご遠慮ください。</a:t>
            </a:r>
            <a:r>
              <a:rPr lang="en-US" altLang="ja-JP" dirty="0"/>
              <a:t>※</a:t>
            </a:r>
            <a:r>
              <a:rPr lang="ja-JP" altLang="en-US" dirty="0"/>
              <a:t>変更になる場合があります。</a:t>
            </a:r>
          </a:p>
          <a:p>
            <a:pPr marL="180000" algn="l">
              <a:lnSpc>
                <a:spcPct val="100000"/>
              </a:lnSpc>
            </a:pPr>
            <a:r>
              <a:rPr lang="ja-JP" altLang="en-US" dirty="0"/>
              <a:t>・全ての報道関係者は</a:t>
            </a:r>
            <a:r>
              <a:rPr lang="ja-JP" altLang="en-US" b="1" u="sng" dirty="0">
                <a:solidFill>
                  <a:srgbClr val="FF0000"/>
                </a:solidFill>
              </a:rPr>
              <a:t>期間中は毎日、受付を必ず済ませてから</a:t>
            </a:r>
            <a:r>
              <a:rPr lang="ja-JP" altLang="en-US" dirty="0"/>
              <a:t>ご入場ください。</a:t>
            </a:r>
            <a:endParaRPr lang="en-US" altLang="ja-JP" dirty="0"/>
          </a:p>
          <a:p>
            <a:pPr algn="l">
              <a:lnSpc>
                <a:spcPct val="100000"/>
              </a:lnSpc>
            </a:pPr>
            <a:r>
              <a:rPr lang="ja-JP" altLang="en-US" dirty="0"/>
              <a:t>　　</a:t>
            </a:r>
            <a:r>
              <a:rPr lang="en-US" altLang="ja-JP" dirty="0"/>
              <a:t>※</a:t>
            </a:r>
            <a:r>
              <a:rPr lang="ja-JP" altLang="en-US" dirty="0"/>
              <a:t>受付を済ませていない方は入場をお断りします。ご協力をお願いします。</a:t>
            </a:r>
            <a:endParaRPr lang="en-US" altLang="ja-JP" dirty="0"/>
          </a:p>
          <a:p>
            <a:pPr marL="360000" indent="-158400" algn="l">
              <a:lnSpc>
                <a:spcPct val="100000"/>
              </a:lnSpc>
            </a:pPr>
            <a:r>
              <a:rPr lang="ja-JP" altLang="en-US" dirty="0"/>
              <a:t>・初回受付時は</a:t>
            </a:r>
            <a:r>
              <a:rPr lang="ja-JP" altLang="en-US" sz="1400" b="1" u="sng" dirty="0">
                <a:solidFill>
                  <a:srgbClr val="FF0000"/>
                </a:solidFill>
              </a:rPr>
              <a:t>名刺を提出</a:t>
            </a:r>
            <a:r>
              <a:rPr lang="ja-JP" altLang="en-US" sz="1050" dirty="0"/>
              <a:t>してください。</a:t>
            </a:r>
            <a:r>
              <a:rPr lang="ja-JP" altLang="en-US" sz="1200" dirty="0"/>
              <a:t>事前申請による登録を確認した上、腕章をお渡しします。腕章は常時着用してください。</a:t>
            </a:r>
            <a:endParaRPr lang="en-US" altLang="ja-JP" sz="1200" dirty="0"/>
          </a:p>
          <a:p>
            <a:pPr lvl="1" indent="-457200" algn="l">
              <a:lnSpc>
                <a:spcPct val="200000"/>
              </a:lnSpc>
            </a:pPr>
            <a:r>
              <a:rPr lang="ja-JP" altLang="en-US" sz="1200" dirty="0"/>
              <a:t>＜ 注 意 事 項 ＞</a:t>
            </a:r>
            <a:endParaRPr lang="en-US" altLang="ja-JP" sz="1200" dirty="0"/>
          </a:p>
          <a:p>
            <a:pPr marL="306000" lvl="1" indent="-457200" algn="l">
              <a:lnSpc>
                <a:spcPct val="150000"/>
              </a:lnSpc>
            </a:pPr>
            <a:r>
              <a:rPr lang="ja-JP" altLang="en-US" sz="1200" dirty="0"/>
              <a:t>　・初回受付時にお渡しした腕章は、取材期間中は各社で管理してください。</a:t>
            </a:r>
            <a:endParaRPr lang="en-US" altLang="ja-JP" sz="1200" dirty="0"/>
          </a:p>
          <a:p>
            <a:pPr marL="306000" lvl="1" indent="-457200" algn="l">
              <a:lnSpc>
                <a:spcPct val="150000"/>
              </a:lnSpc>
            </a:pPr>
            <a:r>
              <a:rPr lang="ja-JP" altLang="en-US" sz="1200" dirty="0"/>
              <a:t>　　</a:t>
            </a:r>
            <a:r>
              <a:rPr lang="ja-JP" altLang="en-US" sz="1200" u="sng" dirty="0"/>
              <a:t>取材最終日には、報道受付に</a:t>
            </a:r>
            <a:r>
              <a:rPr lang="ja-JP" altLang="en-US" sz="1400" b="1" u="sng" dirty="0">
                <a:solidFill>
                  <a:srgbClr val="FF0000"/>
                </a:solidFill>
              </a:rPr>
              <a:t>必ず返却</a:t>
            </a:r>
            <a:r>
              <a:rPr lang="ja-JP" altLang="en-US" sz="1200" u="sng" dirty="0"/>
              <a:t>してください</a:t>
            </a:r>
            <a:r>
              <a:rPr lang="ja-JP" altLang="en-US" sz="1200" dirty="0"/>
              <a:t>。</a:t>
            </a:r>
          </a:p>
          <a:p>
            <a:pPr marL="306000" lvl="1" indent="-457200" algn="l">
              <a:lnSpc>
                <a:spcPct val="150000"/>
              </a:lnSpc>
            </a:pPr>
            <a:r>
              <a:rPr lang="ja-JP" altLang="en-US" sz="1200" dirty="0"/>
              <a:t>　・腕章の再発行はいたしませんので、紛失しないよう取り扱いは厳重にお願いします。なお、腕章は第三者への譲渡・貸与はできません。登録申請・許可された本人のみ有効です。</a:t>
            </a:r>
          </a:p>
          <a:p>
            <a:pPr algn="l">
              <a:lnSpc>
                <a:spcPct val="100000"/>
              </a:lnSpc>
            </a:pPr>
            <a:r>
              <a:rPr lang="ja-JP" altLang="en-US" dirty="0"/>
              <a:t>　・受付は競技開始の１時間前からとなります。それ以前の入場はご遠慮ください。</a:t>
            </a:r>
            <a:endParaRPr lang="en-US" altLang="ja-JP" dirty="0"/>
          </a:p>
          <a:p>
            <a:pPr algn="l">
              <a:lnSpc>
                <a:spcPct val="100000"/>
              </a:lnSpc>
            </a:pPr>
            <a:endParaRPr lang="en-US" altLang="ja-JP" dirty="0"/>
          </a:p>
          <a:p>
            <a:pPr algn="l">
              <a:lnSpc>
                <a:spcPct val="150000"/>
              </a:lnSpc>
            </a:pPr>
            <a:r>
              <a:rPr lang="ja-JP" altLang="en-US" b="1" u="sng" dirty="0"/>
              <a:t>３．取材について</a:t>
            </a:r>
          </a:p>
          <a:p>
            <a:pPr algn="l">
              <a:lnSpc>
                <a:spcPct val="100000"/>
              </a:lnSpc>
            </a:pPr>
            <a:r>
              <a:rPr lang="ja-JP" altLang="en-US" dirty="0"/>
              <a:t>（１）腕章の着用</a:t>
            </a:r>
          </a:p>
          <a:p>
            <a:pPr algn="l">
              <a:lnSpc>
                <a:spcPct val="100000"/>
              </a:lnSpc>
            </a:pPr>
            <a:r>
              <a:rPr lang="ja-JP" altLang="en-US" dirty="0"/>
              <a:t>　　取材活動中は、報道関係者であることがわかるよう、必ず腕章を常時着用してください。</a:t>
            </a:r>
            <a:endParaRPr lang="en-US" altLang="ja-JP" dirty="0"/>
          </a:p>
          <a:p>
            <a:pPr algn="l">
              <a:lnSpc>
                <a:spcPct val="100000"/>
              </a:lnSpc>
            </a:pPr>
            <a:endParaRPr lang="en-US" altLang="ja-JP" dirty="0"/>
          </a:p>
          <a:p>
            <a:pPr algn="l">
              <a:lnSpc>
                <a:spcPct val="100000"/>
              </a:lnSpc>
            </a:pPr>
            <a:r>
              <a:rPr lang="ja-JP" altLang="en-US" dirty="0"/>
              <a:t>（２）プレスルームについて</a:t>
            </a:r>
            <a:endParaRPr lang="en-US" altLang="ja-JP" dirty="0"/>
          </a:p>
          <a:p>
            <a:pPr algn="l">
              <a:lnSpc>
                <a:spcPct val="100000"/>
              </a:lnSpc>
            </a:pPr>
            <a:r>
              <a:rPr lang="ja-JP" altLang="en-US" dirty="0"/>
              <a:t>　・陸上競技場１Ｆにプレスルームを設置いたします。</a:t>
            </a:r>
            <a:endParaRPr lang="en-US" altLang="ja-JP" dirty="0"/>
          </a:p>
          <a:p>
            <a:pPr algn="l">
              <a:lnSpc>
                <a:spcPct val="100000"/>
              </a:lnSpc>
            </a:pPr>
            <a:r>
              <a:rPr lang="ja-JP" altLang="en-US" dirty="0"/>
              <a:t>　・プレスルームは毎日、最終競技終了後１時間で閉室します。</a:t>
            </a:r>
            <a:endParaRPr lang="en-US" altLang="ja-JP" dirty="0"/>
          </a:p>
          <a:p>
            <a:pPr algn="l">
              <a:lnSpc>
                <a:spcPct val="100000"/>
              </a:lnSpc>
            </a:pPr>
            <a:r>
              <a:rPr lang="ja-JP" altLang="en-US" dirty="0"/>
              <a:t>　　スタンド席を利用の場合は、競技終了後、速やかにご退場ください。</a:t>
            </a:r>
            <a:endParaRPr lang="en-US" altLang="ja-JP" dirty="0"/>
          </a:p>
          <a:p>
            <a:pPr algn="l">
              <a:lnSpc>
                <a:spcPct val="100000"/>
              </a:lnSpc>
            </a:pPr>
            <a:r>
              <a:rPr lang="ja-JP" altLang="en-US" dirty="0"/>
              <a:t>　・</a:t>
            </a:r>
            <a:r>
              <a:rPr lang="ja-JP" altLang="en-US" b="1" dirty="0"/>
              <a:t>インターネット回線の設備はございません。各⾃でご⽤意をお願いいたします。</a:t>
            </a:r>
            <a:endParaRPr lang="en-US" altLang="ja-JP" b="1" dirty="0"/>
          </a:p>
          <a:p>
            <a:pPr marL="306000" indent="-457200" algn="l">
              <a:lnSpc>
                <a:spcPct val="100000"/>
              </a:lnSpc>
            </a:pPr>
            <a:r>
              <a:rPr lang="ja-JP" altLang="en-US" dirty="0"/>
              <a:t>　・プレスルーム以外の会場内コンセントは、競技運営に支障をきたしますので使用しないでください。</a:t>
            </a:r>
            <a:endParaRPr lang="en-US" altLang="ja-JP" dirty="0"/>
          </a:p>
          <a:p>
            <a:pPr marL="306000" indent="-457200" algn="l">
              <a:lnSpc>
                <a:spcPct val="100000"/>
              </a:lnSpc>
            </a:pPr>
            <a:r>
              <a:rPr lang="ja-JP" altLang="en-US" dirty="0"/>
              <a:t>　・会場内での盗難等の被害につきましては、主催者側では⼀切関知いたしませんので、貴重品の管理にはご留意ください。　</a:t>
            </a:r>
          </a:p>
          <a:p>
            <a:pPr marL="360000" indent="-180000" algn="l">
              <a:lnSpc>
                <a:spcPct val="100000"/>
              </a:lnSpc>
            </a:pPr>
            <a:endParaRPr lang="en-US" altLang="ja-JP" dirty="0"/>
          </a:p>
          <a:p>
            <a:pPr algn="l">
              <a:lnSpc>
                <a:spcPts val="1200"/>
              </a:lnSpc>
            </a:pPr>
            <a:endParaRPr lang="en-US" altLang="ja-JP" dirty="0"/>
          </a:p>
          <a:p>
            <a:pPr algn="l">
              <a:lnSpc>
                <a:spcPts val="1200"/>
              </a:lnSpc>
            </a:pPr>
            <a:endParaRPr lang="en-US" altLang="ja-JP" dirty="0"/>
          </a:p>
          <a:p>
            <a:pPr algn="l">
              <a:lnSpc>
                <a:spcPts val="1200"/>
              </a:lnSpc>
            </a:pPr>
            <a:r>
              <a:rPr lang="ja-JP" altLang="en-US" dirty="0"/>
              <a:t>　　</a:t>
            </a:r>
          </a:p>
          <a:p>
            <a:pPr algn="l">
              <a:lnSpc>
                <a:spcPts val="1200"/>
              </a:lnSpc>
            </a:pPr>
            <a:endParaRPr lang="ja-JP" altLang="en-US" dirty="0"/>
          </a:p>
        </p:txBody>
      </p:sp>
      <p:sp>
        <p:nvSpPr>
          <p:cNvPr id="2" name="スライド番号プレースホルダー 1">
            <a:extLst>
              <a:ext uri="{FF2B5EF4-FFF2-40B4-BE49-F238E27FC236}">
                <a16:creationId xmlns:a16="http://schemas.microsoft.com/office/drawing/2014/main" id="{8A92A144-5123-4029-B488-62363B6D6B4B}"/>
              </a:ext>
            </a:extLst>
          </p:cNvPr>
          <p:cNvSpPr>
            <a:spLocks noGrp="1"/>
          </p:cNvSpPr>
          <p:nvPr>
            <p:ph type="sldNum" sz="quarter" idx="12"/>
          </p:nvPr>
        </p:nvSpPr>
        <p:spPr/>
        <p:txBody>
          <a:bodyPr/>
          <a:lstStyle/>
          <a:p>
            <a:fld id="{91212820-26CD-45F1-B203-A8A1E93F7108}" type="slidenum">
              <a:rPr kumimoji="1" lang="ja-JP" altLang="en-US" smtClean="0"/>
              <a:pPr/>
              <a:t>2</a:t>
            </a:fld>
            <a:endParaRPr kumimoji="1" lang="ja-JP" altLang="en-US"/>
          </a:p>
        </p:txBody>
      </p:sp>
    </p:spTree>
    <p:extLst>
      <p:ext uri="{BB962C8B-B14F-4D97-AF65-F5344CB8AC3E}">
        <p14:creationId xmlns:p14="http://schemas.microsoft.com/office/powerpoint/2010/main" val="331714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189000" y="308484"/>
            <a:ext cx="6480000" cy="9607758"/>
          </a:xfrm>
          <a:prstGeom prst="rect">
            <a:avLst/>
          </a:prstGeom>
        </p:spPr>
        <p:txBody>
          <a:bodyPr wrap="square">
            <a:spAutoFit/>
          </a:bodyPr>
          <a:lstStyle/>
          <a:p>
            <a:r>
              <a:rPr lang="ja-JP" altLang="en-US" sz="1200" dirty="0"/>
              <a:t>（３）記者・スチールカメラの皆様へ　取材時の注意事項</a:t>
            </a:r>
          </a:p>
          <a:p>
            <a:pPr marL="360000" indent="-158400">
              <a:spcBef>
                <a:spcPts val="750"/>
              </a:spcBef>
            </a:pPr>
            <a:r>
              <a:rPr lang="ja-JP" altLang="en-US" sz="1200" dirty="0"/>
              <a:t>・原則、自由取材となります。取材対象者の承諾を各社個別にご確認いただき、できるだけ短時間で取材を終了するようにしてください。</a:t>
            </a:r>
            <a:endParaRPr lang="en-US" altLang="ja-JP" sz="1200" dirty="0"/>
          </a:p>
          <a:p>
            <a:pPr marL="360000" indent="-158400">
              <a:spcBef>
                <a:spcPts val="750"/>
              </a:spcBef>
            </a:pPr>
            <a:r>
              <a:rPr lang="ja-JP" altLang="en-US" sz="1200" dirty="0"/>
              <a:t>・腕章未着用者による撮影は、いかなるエリアにおいてもできません。</a:t>
            </a:r>
          </a:p>
          <a:p>
            <a:pPr marL="360000" indent="-158400">
              <a:spcBef>
                <a:spcPts val="750"/>
              </a:spcBef>
            </a:pPr>
            <a:r>
              <a:rPr lang="ja-JP" altLang="en-US" sz="1200" dirty="0"/>
              <a:t>・他の⼤会において、インフィールドでの撮影時に投てき物との衝突事故が発⽣しております。撮影の際は、⼗分ご注意ください。</a:t>
            </a:r>
            <a:endParaRPr lang="en-US" altLang="ja-JP" sz="1200" dirty="0"/>
          </a:p>
          <a:p>
            <a:pPr marL="360000" indent="-158400">
              <a:spcBef>
                <a:spcPts val="750"/>
              </a:spcBef>
            </a:pPr>
            <a:r>
              <a:rPr lang="ja-JP" altLang="en-US" sz="1200" dirty="0"/>
              <a:t>・</a:t>
            </a:r>
            <a:r>
              <a:rPr lang="ja-JP" altLang="en-US" sz="1200" b="1" dirty="0"/>
              <a:t>インフィールドでの撮影において、三脚の使⽤は禁⽌</a:t>
            </a:r>
            <a:r>
              <a:rPr lang="ja-JP" altLang="en-US" sz="1200" dirty="0"/>
              <a:t>です。⼿持ち⼜は⼀脚を使⽤し、低い位置からの撮影をお願いいたします。</a:t>
            </a:r>
            <a:endParaRPr lang="en-US" altLang="ja-JP" sz="1200" dirty="0"/>
          </a:p>
          <a:p>
            <a:pPr marL="360000" indent="-158400">
              <a:spcBef>
                <a:spcPts val="750"/>
              </a:spcBef>
            </a:pPr>
            <a:r>
              <a:rPr lang="ja-JP" altLang="en-US" sz="1200" dirty="0"/>
              <a:t>・スタンドからの撮影は可とします。ただし撮影エリアを制限する場合がありますので、競技役員の指示に従ってください。</a:t>
            </a:r>
            <a:endParaRPr lang="en-US" altLang="ja-JP" sz="1200" dirty="0"/>
          </a:p>
          <a:p>
            <a:pPr marL="360000" indent="-158400">
              <a:spcBef>
                <a:spcPts val="750"/>
              </a:spcBef>
            </a:pPr>
            <a:r>
              <a:rPr lang="ja-JP" altLang="en-US" sz="1200" dirty="0">
                <a:latin typeface="+mn-ea"/>
              </a:rPr>
              <a:t>・カメラマン同士の安全な距離を確保してください（できるだけ１</a:t>
            </a:r>
            <a:r>
              <a:rPr lang="en-US" altLang="ja-JP" sz="1200" dirty="0">
                <a:latin typeface="+mn-ea"/>
              </a:rPr>
              <a:t>m</a:t>
            </a:r>
            <a:r>
              <a:rPr lang="ja-JP" altLang="en-US" sz="1200" dirty="0">
                <a:latin typeface="+mn-ea"/>
              </a:rPr>
              <a:t>を目安）。</a:t>
            </a:r>
            <a:endParaRPr lang="en-US" altLang="ja-JP" sz="1200" dirty="0">
              <a:latin typeface="+mn-ea"/>
            </a:endParaRPr>
          </a:p>
          <a:p>
            <a:pPr marL="360000" indent="-158400">
              <a:spcBef>
                <a:spcPts val="750"/>
              </a:spcBef>
            </a:pPr>
            <a:r>
              <a:rPr lang="ja-JP" altLang="en-US" sz="1200" dirty="0">
                <a:latin typeface="+mn-ea"/>
              </a:rPr>
              <a:t>・フラッシュを⽤いた撮影は、ご遠慮ください。</a:t>
            </a:r>
            <a:endParaRPr lang="en-US" altLang="ja-JP" sz="1200" dirty="0">
              <a:latin typeface="+mn-ea"/>
            </a:endParaRPr>
          </a:p>
          <a:p>
            <a:pPr marL="360000" indent="-158400">
              <a:spcBef>
                <a:spcPts val="750"/>
              </a:spcBef>
            </a:pPr>
            <a:r>
              <a:rPr lang="ja-JP" altLang="en-US" sz="1200" dirty="0">
                <a:latin typeface="+mn-ea"/>
              </a:rPr>
              <a:t>・競技運営上、撮影エリアを制限・変更する場合があります。許可されたエリアであっても、競技役員の指⽰には必ず従ってください。</a:t>
            </a:r>
            <a:endParaRPr lang="en-US" altLang="ja-JP" sz="1200" dirty="0">
              <a:latin typeface="+mn-ea"/>
            </a:endParaRPr>
          </a:p>
          <a:p>
            <a:pPr marL="360000" indent="-158400">
              <a:spcBef>
                <a:spcPts val="750"/>
              </a:spcBef>
            </a:pPr>
            <a:r>
              <a:rPr lang="ja-JP" altLang="en-US" sz="1200" dirty="0">
                <a:latin typeface="+mn-ea"/>
              </a:rPr>
              <a:t>・リモートカメラの使用は、競技役員の指示に従ってください。</a:t>
            </a:r>
            <a:endParaRPr lang="en-US" altLang="ja-JP" sz="1200" dirty="0">
              <a:latin typeface="+mn-ea"/>
            </a:endParaRPr>
          </a:p>
          <a:p>
            <a:pPr marL="360000" indent="-158400">
              <a:spcBef>
                <a:spcPts val="750"/>
              </a:spcBef>
            </a:pPr>
            <a:r>
              <a:rPr lang="ja-JP" altLang="en-US" sz="1200" dirty="0">
                <a:latin typeface="+mn-ea"/>
              </a:rPr>
              <a:t>・撮影は主催・後援社のカメラを優先させていただきます。</a:t>
            </a:r>
          </a:p>
          <a:p>
            <a:pPr indent="268288">
              <a:lnSpc>
                <a:spcPts val="1100"/>
              </a:lnSpc>
              <a:spcBef>
                <a:spcPts val="750"/>
              </a:spcBef>
            </a:pPr>
            <a:endParaRPr lang="en-US" altLang="ja-JP" sz="1200" dirty="0">
              <a:latin typeface="+mn-ea"/>
            </a:endParaRPr>
          </a:p>
          <a:p>
            <a:r>
              <a:rPr lang="ja-JP" altLang="en-US" sz="1200" dirty="0"/>
              <a:t>（４）</a:t>
            </a:r>
            <a:r>
              <a:rPr lang="ja-JP" altLang="en-US" sz="1200" dirty="0">
                <a:latin typeface="+mn-ea"/>
              </a:rPr>
              <a:t>ＴＶ</a:t>
            </a:r>
            <a:r>
              <a:rPr lang="en-US" altLang="ja-JP" sz="1200" dirty="0">
                <a:latin typeface="+mn-ea"/>
              </a:rPr>
              <a:t>/</a:t>
            </a:r>
            <a:r>
              <a:rPr lang="ja-JP" altLang="en-US" sz="1200" dirty="0">
                <a:latin typeface="+mn-ea"/>
              </a:rPr>
              <a:t>ＥＮＧの皆様へ　</a:t>
            </a:r>
            <a:r>
              <a:rPr lang="ja-JP" altLang="en-US" sz="1200" dirty="0"/>
              <a:t>取材時の注意事項</a:t>
            </a:r>
            <a:endParaRPr lang="en-US" altLang="ja-JP" sz="1200" dirty="0">
              <a:latin typeface="+mn-ea"/>
            </a:endParaRPr>
          </a:p>
          <a:p>
            <a:pPr marL="360000" indent="-158400">
              <a:spcBef>
                <a:spcPts val="750"/>
              </a:spcBef>
            </a:pPr>
            <a:r>
              <a:rPr lang="ja-JP" altLang="en-US" sz="1200" dirty="0"/>
              <a:t>・</a:t>
            </a:r>
            <a:r>
              <a:rPr lang="ja-JP" altLang="en-US" sz="1200" u="sng" dirty="0"/>
              <a:t>インフィールドでの撮影はできません（アウトフィールド、スタンドは可）。</a:t>
            </a:r>
            <a:endParaRPr lang="en-US" altLang="ja-JP" sz="1200" u="sng" dirty="0"/>
          </a:p>
          <a:p>
            <a:pPr marL="360000" indent="-158400">
              <a:spcBef>
                <a:spcPts val="750"/>
              </a:spcBef>
            </a:pPr>
            <a:r>
              <a:rPr lang="ja-JP" altLang="en-US" sz="1200" dirty="0"/>
              <a:t>・取材映像の使⽤につきましては、スポーツ・ニュース報道に限らせていただきます。また、取材映像の二次利用および販売目的の撮影はお断りします。</a:t>
            </a:r>
            <a:endParaRPr lang="en-US" altLang="ja-JP" sz="1200" dirty="0"/>
          </a:p>
          <a:p>
            <a:pPr marL="360000" indent="-158400">
              <a:spcBef>
                <a:spcPts val="750"/>
              </a:spcBef>
            </a:pPr>
            <a:r>
              <a:rPr lang="ja-JP" altLang="en-US" sz="1200" dirty="0"/>
              <a:t>・競技運営上、撮影エリアを制限・変更する場合があります。許可されたエリアであっても、競技役員の指⽰には必ず従ってください。</a:t>
            </a:r>
            <a:endParaRPr lang="en-US" altLang="ja-JP" sz="1200" dirty="0"/>
          </a:p>
          <a:p>
            <a:pPr marL="360000" indent="-158400">
              <a:spcBef>
                <a:spcPts val="750"/>
              </a:spcBef>
            </a:pPr>
            <a:r>
              <a:rPr lang="ja-JP" altLang="en-US" sz="1200" dirty="0"/>
              <a:t>・撮影は主催・後援社のカメラを優先させていただきます。</a:t>
            </a:r>
            <a:endParaRPr lang="en-US" altLang="ja-JP" sz="1200" dirty="0"/>
          </a:p>
          <a:p>
            <a:pPr marL="306000" indent="-306000">
              <a:spcBef>
                <a:spcPts val="750"/>
              </a:spcBef>
            </a:pPr>
            <a:endParaRPr lang="en-US" altLang="ja-JP" sz="1200" dirty="0"/>
          </a:p>
          <a:p>
            <a:pPr>
              <a:lnSpc>
                <a:spcPct val="150000"/>
              </a:lnSpc>
            </a:pPr>
            <a:r>
              <a:rPr lang="ja-JP" altLang="en-US" sz="1200" b="1" u="sng" dirty="0"/>
              <a:t>４．競技結果について </a:t>
            </a:r>
          </a:p>
          <a:p>
            <a:pPr marL="360000" indent="-158400">
              <a:lnSpc>
                <a:spcPct val="150000"/>
              </a:lnSpc>
            </a:pPr>
            <a:r>
              <a:rPr lang="ja-JP" altLang="en-US" sz="1200" dirty="0"/>
              <a:t>・競技結果</a:t>
            </a:r>
            <a:r>
              <a:rPr lang="en-US" altLang="ja-JP" sz="1200" dirty="0"/>
              <a:t>(</a:t>
            </a:r>
            <a:r>
              <a:rPr lang="ja-JP" altLang="en-US" sz="1200" dirty="0"/>
              <a:t>リザルト</a:t>
            </a:r>
            <a:r>
              <a:rPr lang="en-US" altLang="ja-JP" sz="1200" dirty="0"/>
              <a:t>)</a:t>
            </a:r>
            <a:r>
              <a:rPr lang="ja-JP" altLang="en-US" sz="1200" dirty="0"/>
              <a:t>は以下の</a:t>
            </a:r>
            <a:r>
              <a:rPr lang="en-US" altLang="ja-JP" sz="1200" dirty="0"/>
              <a:t>URL</a:t>
            </a:r>
            <a:r>
              <a:rPr lang="ja-JP" altLang="en-US" sz="1200" dirty="0"/>
              <a:t>からご確認ください。</a:t>
            </a:r>
            <a:endParaRPr lang="en-US" altLang="ja-JP" sz="1200" dirty="0"/>
          </a:p>
          <a:p>
            <a:pPr marL="360000" indent="-158400">
              <a:lnSpc>
                <a:spcPct val="150000"/>
              </a:lnSpc>
            </a:pPr>
            <a:endParaRPr lang="en-US" altLang="ja-JP" sz="1200" dirty="0"/>
          </a:p>
          <a:p>
            <a:pPr marL="360000" indent="-158400">
              <a:lnSpc>
                <a:spcPct val="150000"/>
              </a:lnSpc>
            </a:pPr>
            <a:endParaRPr lang="en-US" altLang="ja-JP" sz="1200" dirty="0"/>
          </a:p>
          <a:p>
            <a:pPr marL="360000" indent="-158400">
              <a:lnSpc>
                <a:spcPct val="150000"/>
              </a:lnSpc>
            </a:pPr>
            <a:endParaRPr lang="ja-JP" altLang="en-US" sz="1200" dirty="0"/>
          </a:p>
          <a:p>
            <a:pPr marL="360000" indent="-158400">
              <a:lnSpc>
                <a:spcPct val="150000"/>
              </a:lnSpc>
            </a:pPr>
            <a:r>
              <a:rPr lang="ja-JP" altLang="en-US" sz="1200" dirty="0"/>
              <a:t>・当日、記録に関するお問い合わせは報道受付までお願いいたします。</a:t>
            </a:r>
            <a:endParaRPr lang="en-US" altLang="ja-JP" sz="1200" dirty="0"/>
          </a:p>
          <a:p>
            <a:pPr marL="306000" indent="-457200">
              <a:lnSpc>
                <a:spcPct val="150000"/>
              </a:lnSpc>
            </a:pPr>
            <a:endParaRPr lang="en-US" altLang="ja-JP" sz="1200" dirty="0"/>
          </a:p>
          <a:p>
            <a:pPr marL="306000" indent="-457200">
              <a:lnSpc>
                <a:spcPct val="150000"/>
              </a:lnSpc>
            </a:pPr>
            <a:r>
              <a:rPr lang="ja-JP" altLang="en-US" sz="1200" b="1" u="sng" dirty="0"/>
              <a:t>５．その他 </a:t>
            </a:r>
          </a:p>
          <a:p>
            <a:pPr marL="360000" indent="-158400">
              <a:lnSpc>
                <a:spcPct val="150000"/>
              </a:lnSpc>
            </a:pPr>
            <a:r>
              <a:rPr lang="ja-JP" altLang="en-US" sz="1200" dirty="0"/>
              <a:t>・競技前および練習時等の取材・撮影は固くお断りします。</a:t>
            </a:r>
          </a:p>
          <a:p>
            <a:pPr marL="360000" indent="-158400">
              <a:lnSpc>
                <a:spcPct val="150000"/>
              </a:lnSpc>
            </a:pPr>
            <a:r>
              <a:rPr lang="ja-JP" altLang="en-US" sz="1200" dirty="0"/>
              <a:t>・本要項の内容につきましては、競技運営上の都合により、大会当日も含め変更する場合がございます。その際は競技役員の指示に従ってください。</a:t>
            </a:r>
          </a:p>
          <a:p>
            <a:pPr marL="360000" indent="-158400">
              <a:lnSpc>
                <a:spcPct val="150000"/>
              </a:lnSpc>
            </a:pPr>
            <a:r>
              <a:rPr lang="ja-JP" altLang="en-US" sz="1200" dirty="0"/>
              <a:t>・その他、本大会に関するお問い合わせは、以下の連絡先にお願いいたします。</a:t>
            </a:r>
            <a:endParaRPr lang="ja-JP" altLang="en-US" sz="1200" dirty="0">
              <a:latin typeface="+mn-ea"/>
            </a:endParaRPr>
          </a:p>
        </p:txBody>
      </p:sp>
      <p:sp>
        <p:nvSpPr>
          <p:cNvPr id="2" name="スライド番号プレースホルダー 1">
            <a:extLst>
              <a:ext uri="{FF2B5EF4-FFF2-40B4-BE49-F238E27FC236}">
                <a16:creationId xmlns:a16="http://schemas.microsoft.com/office/drawing/2014/main" id="{356FDF8D-8C35-4342-B610-0B2A37049E56}"/>
              </a:ext>
            </a:extLst>
          </p:cNvPr>
          <p:cNvSpPr>
            <a:spLocks noGrp="1"/>
          </p:cNvSpPr>
          <p:nvPr>
            <p:ph type="sldNum" sz="quarter" idx="12"/>
          </p:nvPr>
        </p:nvSpPr>
        <p:spPr/>
        <p:txBody>
          <a:bodyPr/>
          <a:lstStyle/>
          <a:p>
            <a:fld id="{91212820-26CD-45F1-B203-A8A1E93F7108}" type="slidenum">
              <a:rPr kumimoji="1" lang="ja-JP" altLang="en-US" smtClean="0"/>
              <a:pPr/>
              <a:t>3</a:t>
            </a:fld>
            <a:endParaRPr kumimoji="1" lang="ja-JP" altLang="en-US"/>
          </a:p>
        </p:txBody>
      </p:sp>
      <p:sp>
        <p:nvSpPr>
          <p:cNvPr id="4" name="正方形/長方形 3">
            <a:extLst>
              <a:ext uri="{FF2B5EF4-FFF2-40B4-BE49-F238E27FC236}">
                <a16:creationId xmlns:a16="http://schemas.microsoft.com/office/drawing/2014/main" id="{0A303CD1-9443-43C7-8C9B-24D68D5B97A0}"/>
              </a:ext>
            </a:extLst>
          </p:cNvPr>
          <p:cNvSpPr/>
          <p:nvPr/>
        </p:nvSpPr>
        <p:spPr>
          <a:xfrm>
            <a:off x="512676" y="7113240"/>
            <a:ext cx="4536504" cy="684076"/>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200" dirty="0">
                <a:solidFill>
                  <a:schemeClr val="tx1"/>
                </a:solidFill>
              </a:rPr>
              <a:t>＜福岡陸協速報室</a:t>
            </a:r>
            <a:r>
              <a:rPr lang="en-US" altLang="ja-JP" sz="1200" dirty="0">
                <a:solidFill>
                  <a:schemeClr val="tx1"/>
                </a:solidFill>
              </a:rPr>
              <a:t>Web</a:t>
            </a:r>
            <a:r>
              <a:rPr lang="ja-JP" altLang="en-US" sz="1200" dirty="0">
                <a:solidFill>
                  <a:schemeClr val="tx1"/>
                </a:solidFill>
              </a:rPr>
              <a:t>ページ＞</a:t>
            </a:r>
            <a:endParaRPr lang="en-US" altLang="ja-JP" sz="1400" dirty="0">
              <a:solidFill>
                <a:schemeClr val="tx1"/>
              </a:solidFill>
            </a:endParaRPr>
          </a:p>
          <a:p>
            <a:pPr>
              <a:lnSpc>
                <a:spcPct val="150000"/>
              </a:lnSpc>
            </a:pPr>
            <a:r>
              <a:rPr lang="en-US" altLang="ja-JP" sz="1400" dirty="0">
                <a:solidFill>
                  <a:srgbClr val="0070C0"/>
                </a:solidFill>
                <a:hlinkClick r:id="rId2"/>
              </a:rPr>
              <a:t>https://frk.jpn.org/mobile/</a:t>
            </a:r>
            <a:endParaRPr lang="en-US" altLang="ja-JP" sz="1400" dirty="0">
              <a:solidFill>
                <a:srgbClr val="0070C0"/>
              </a:solidFill>
              <a:highlight>
                <a:srgbClr val="FFFF00"/>
              </a:highlight>
            </a:endParaRPr>
          </a:p>
        </p:txBody>
      </p:sp>
      <p:pic>
        <p:nvPicPr>
          <p:cNvPr id="1028" name="Picture 4" descr="QR コード​の​画像">
            <a:extLst>
              <a:ext uri="{FF2B5EF4-FFF2-40B4-BE49-F238E27FC236}">
                <a16:creationId xmlns:a16="http://schemas.microsoft.com/office/drawing/2014/main" id="{15E57697-1934-47D6-9B33-A3B714B04C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917" y="6731716"/>
            <a:ext cx="1065600" cy="1065600"/>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825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3FED892-456D-4657-9EF8-CA8E0420CBAD}"/>
              </a:ext>
            </a:extLst>
          </p:cNvPr>
          <p:cNvSpPr>
            <a:spLocks noGrp="1"/>
          </p:cNvSpPr>
          <p:nvPr>
            <p:ph type="sldNum" sz="quarter" idx="12"/>
          </p:nvPr>
        </p:nvSpPr>
        <p:spPr/>
        <p:txBody>
          <a:bodyPr/>
          <a:lstStyle/>
          <a:p>
            <a:fld id="{91212820-26CD-45F1-B203-A8A1E93F7108}" type="slidenum">
              <a:rPr kumimoji="1" lang="ja-JP" altLang="en-US" smtClean="0"/>
              <a:pPr/>
              <a:t>4</a:t>
            </a:fld>
            <a:endParaRPr kumimoji="1" lang="ja-JP" altLang="en-US" dirty="0"/>
          </a:p>
        </p:txBody>
      </p:sp>
      <p:sp>
        <p:nvSpPr>
          <p:cNvPr id="4" name="正方形/長方形 3">
            <a:extLst>
              <a:ext uri="{FF2B5EF4-FFF2-40B4-BE49-F238E27FC236}">
                <a16:creationId xmlns:a16="http://schemas.microsoft.com/office/drawing/2014/main" id="{2EBDFDBF-801D-4C51-B4C5-FB7341D0E9F6}"/>
              </a:ext>
            </a:extLst>
          </p:cNvPr>
          <p:cNvSpPr/>
          <p:nvPr/>
        </p:nvSpPr>
        <p:spPr>
          <a:xfrm>
            <a:off x="6129300" y="6793850"/>
            <a:ext cx="3429000" cy="369332"/>
          </a:xfrm>
          <a:prstGeom prst="rect">
            <a:avLst/>
          </a:prstGeom>
        </p:spPr>
        <p:txBody>
          <a:bodyPr>
            <a:spAutoFit/>
          </a:bodyPr>
          <a:lstStyle/>
          <a:p>
            <a:r>
              <a:rPr lang="ja-JP" altLang="en-US" dirty="0"/>
              <a:t>　</a:t>
            </a:r>
          </a:p>
        </p:txBody>
      </p:sp>
      <p:sp>
        <p:nvSpPr>
          <p:cNvPr id="5" name="サブタイトル 2">
            <a:extLst>
              <a:ext uri="{FF2B5EF4-FFF2-40B4-BE49-F238E27FC236}">
                <a16:creationId xmlns:a16="http://schemas.microsoft.com/office/drawing/2014/main" id="{6F63B3B8-6510-4565-AD59-9C983E80D9B1}"/>
              </a:ext>
            </a:extLst>
          </p:cNvPr>
          <p:cNvSpPr txBox="1">
            <a:spLocks/>
          </p:cNvSpPr>
          <p:nvPr/>
        </p:nvSpPr>
        <p:spPr>
          <a:xfrm>
            <a:off x="838078" y="596516"/>
            <a:ext cx="5181845" cy="2572379"/>
          </a:xfrm>
          <a:prstGeom prst="rect">
            <a:avLst/>
          </a:prstGeom>
          <a:ln w="19050">
            <a:solidFill>
              <a:schemeClr val="tx1"/>
            </a:solidFill>
          </a:ln>
        </p:spPr>
        <p:txBody>
          <a:bodyPr vert="horz" wrap="none"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kumimoji="1" sz="1200" kern="1200">
                <a:solidFill>
                  <a:schemeClr val="tx1"/>
                </a:solidFill>
                <a:latin typeface="+mn-ea"/>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ea"/>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ea"/>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nSpc>
                <a:spcPct val="80000"/>
              </a:lnSpc>
            </a:pPr>
            <a:r>
              <a:rPr lang="ja-JP" altLang="en-US" dirty="0"/>
              <a:t>●大会に関するお問い合わせ先●</a:t>
            </a:r>
          </a:p>
          <a:p>
            <a:pPr>
              <a:lnSpc>
                <a:spcPct val="80000"/>
              </a:lnSpc>
            </a:pPr>
            <a:endParaRPr lang="ja-JP" altLang="en-US" b="1" dirty="0"/>
          </a:p>
          <a:p>
            <a:pPr>
              <a:lnSpc>
                <a:spcPct val="80000"/>
              </a:lnSpc>
            </a:pPr>
            <a:r>
              <a:rPr lang="ja-JP" altLang="en-US" b="1" dirty="0"/>
              <a:t>九州実業団陸上競技連盟 事務局　西野</a:t>
            </a:r>
          </a:p>
          <a:p>
            <a:pPr>
              <a:lnSpc>
                <a:spcPct val="80000"/>
              </a:lnSpc>
            </a:pPr>
            <a:endParaRPr lang="ja-JP" altLang="en-US" b="1" dirty="0"/>
          </a:p>
          <a:p>
            <a:pPr marL="540000" algn="l">
              <a:lnSpc>
                <a:spcPct val="80000"/>
              </a:lnSpc>
            </a:pPr>
            <a:r>
              <a:rPr lang="ja-JP" altLang="en-US" dirty="0"/>
              <a:t>〒</a:t>
            </a:r>
            <a:r>
              <a:rPr lang="en-US" altLang="ja-JP" dirty="0"/>
              <a:t>806-0002</a:t>
            </a:r>
          </a:p>
          <a:p>
            <a:pPr marL="540000" algn="l">
              <a:lnSpc>
                <a:spcPct val="80000"/>
              </a:lnSpc>
            </a:pPr>
            <a:r>
              <a:rPr lang="ja-JP" altLang="en-US" dirty="0"/>
              <a:t>北九州市八幡西区東浜町</a:t>
            </a:r>
            <a:r>
              <a:rPr lang="en-US" altLang="ja-JP" dirty="0"/>
              <a:t>6-12</a:t>
            </a:r>
            <a:r>
              <a:rPr lang="ja-JP" altLang="en-US" dirty="0"/>
              <a:t>　黒崎播磨研修センター２Ｆ</a:t>
            </a:r>
          </a:p>
          <a:p>
            <a:pPr marL="540000" algn="l">
              <a:lnSpc>
                <a:spcPct val="80000"/>
              </a:lnSpc>
            </a:pPr>
            <a:r>
              <a:rPr lang="en-US" altLang="ja-JP" dirty="0"/>
              <a:t>TEL: 093-883-8155</a:t>
            </a:r>
            <a:r>
              <a:rPr lang="zh-TW" altLang="en-US" dirty="0">
                <a:latin typeface="メイリオ" panose="020B0604030504040204" pitchFamily="50" charset="-128"/>
                <a:ea typeface="メイリオ" panose="020B0604030504040204" pitchFamily="50" charset="-128"/>
              </a:rPr>
              <a:t>（平日</a:t>
            </a:r>
            <a:r>
              <a:rPr lang="ja-JP" altLang="en-US" dirty="0">
                <a:latin typeface="メイリオ" panose="020B0604030504040204" pitchFamily="50" charset="-128"/>
                <a:ea typeface="メイリオ" panose="020B0604030504040204" pitchFamily="50" charset="-128"/>
              </a:rPr>
              <a:t>９</a:t>
            </a:r>
            <a:r>
              <a:rPr lang="zh-TW" altLang="en-US" dirty="0">
                <a:latin typeface="メイリオ" panose="020B0604030504040204" pitchFamily="50" charset="-128"/>
                <a:ea typeface="メイリオ" panose="020B0604030504040204" pitchFamily="50" charset="-128"/>
              </a:rPr>
              <a:t>時～</a:t>
            </a:r>
            <a:r>
              <a:rPr lang="en-US" altLang="ja-JP" dirty="0"/>
              <a:t>17</a:t>
            </a:r>
            <a:r>
              <a:rPr lang="zh-TW" altLang="en-US" dirty="0">
                <a:latin typeface="メイリオ" panose="020B0604030504040204" pitchFamily="50" charset="-128"/>
                <a:ea typeface="メイリオ" panose="020B0604030504040204" pitchFamily="50" charset="-128"/>
              </a:rPr>
              <a:t>時）</a:t>
            </a:r>
            <a:r>
              <a:rPr lang="ja-JP" altLang="en-US" dirty="0"/>
              <a:t>	</a:t>
            </a:r>
            <a:endParaRPr lang="en-US" altLang="ja-JP" dirty="0"/>
          </a:p>
          <a:p>
            <a:pPr marL="540000" algn="l">
              <a:lnSpc>
                <a:spcPct val="80000"/>
              </a:lnSpc>
            </a:pPr>
            <a:r>
              <a:rPr lang="ja-JP" altLang="en-US" dirty="0">
                <a:latin typeface="メイリオ" panose="020B0604030504040204" pitchFamily="50" charset="-128"/>
                <a:ea typeface="メイリオ" panose="020B0604030504040204" pitchFamily="50" charset="-128"/>
              </a:rPr>
              <a:t>メール：</a:t>
            </a:r>
            <a:r>
              <a:rPr lang="af-ZA" altLang="ja-JP" dirty="0">
                <a:latin typeface="メイリオ" panose="020B0604030504040204" pitchFamily="50" charset="-128"/>
                <a:ea typeface="メイリオ" panose="020B0604030504040204" pitchFamily="50" charset="-128"/>
              </a:rPr>
              <a:t>k-rikujo@syd.odn.ne.jp</a:t>
            </a:r>
            <a:endParaRPr lang="en-US" altLang="ja-JP" dirty="0">
              <a:latin typeface="メイリオ" panose="020B0604030504040204" pitchFamily="50" charset="-128"/>
              <a:ea typeface="メイリオ" panose="020B0604030504040204" pitchFamily="50" charset="-128"/>
            </a:endParaRPr>
          </a:p>
          <a:p>
            <a:pPr marL="540000" algn="l">
              <a:lnSpc>
                <a:spcPct val="80000"/>
              </a:lnSpc>
            </a:pPr>
            <a:endParaRPr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25640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E9B07335-6FC5-4362-A0F7-D30561C7CB61}"/>
              </a:ext>
            </a:extLst>
          </p:cNvPr>
          <p:cNvGrpSpPr>
            <a:grpSpLocks noChangeAspect="1"/>
          </p:cNvGrpSpPr>
          <p:nvPr/>
        </p:nvGrpSpPr>
        <p:grpSpPr>
          <a:xfrm>
            <a:off x="137160" y="488503"/>
            <a:ext cx="6583680" cy="4508161"/>
            <a:chOff x="-2973" y="653043"/>
            <a:chExt cx="6858000" cy="4696007"/>
          </a:xfrm>
        </p:grpSpPr>
        <p:pic>
          <p:nvPicPr>
            <p:cNvPr id="4" name="図 3">
              <a:extLst>
                <a:ext uri="{FF2B5EF4-FFF2-40B4-BE49-F238E27FC236}">
                  <a16:creationId xmlns:a16="http://schemas.microsoft.com/office/drawing/2014/main" id="{C88FBE80-41E0-4D36-BAFB-9C1F87643F41}"/>
                </a:ext>
              </a:extLst>
            </p:cNvPr>
            <p:cNvPicPr>
              <a:picLocks noChangeAspect="1"/>
            </p:cNvPicPr>
            <p:nvPr/>
          </p:nvPicPr>
          <p:blipFill>
            <a:blip r:embed="rId2"/>
            <a:stretch>
              <a:fillRect/>
            </a:stretch>
          </p:blipFill>
          <p:spPr>
            <a:xfrm>
              <a:off x="-2973" y="725052"/>
              <a:ext cx="6858000" cy="4623998"/>
            </a:xfrm>
            <a:prstGeom prst="rect">
              <a:avLst/>
            </a:prstGeom>
          </p:spPr>
        </p:pic>
        <p:sp>
          <p:nvSpPr>
            <p:cNvPr id="5" name="楕円 4">
              <a:extLst>
                <a:ext uri="{FF2B5EF4-FFF2-40B4-BE49-F238E27FC236}">
                  <a16:creationId xmlns:a16="http://schemas.microsoft.com/office/drawing/2014/main" id="{AF5DE186-87A0-4A88-AB01-B1E338C88441}"/>
                </a:ext>
              </a:extLst>
            </p:cNvPr>
            <p:cNvSpPr/>
            <p:nvPr/>
          </p:nvSpPr>
          <p:spPr>
            <a:xfrm>
              <a:off x="3041186" y="3169382"/>
              <a:ext cx="432048" cy="43204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a:extLst>
                <a:ext uri="{FF2B5EF4-FFF2-40B4-BE49-F238E27FC236}">
                  <a16:creationId xmlns:a16="http://schemas.microsoft.com/office/drawing/2014/main" id="{CE077964-A8F2-4F63-AFD1-D62464DC10A9}"/>
                </a:ext>
              </a:extLst>
            </p:cNvPr>
            <p:cNvCxnSpPr>
              <a:cxnSpLocks/>
            </p:cNvCxnSpPr>
            <p:nvPr/>
          </p:nvCxnSpPr>
          <p:spPr>
            <a:xfrm>
              <a:off x="3133931" y="1682449"/>
              <a:ext cx="86982" cy="1467502"/>
            </a:xfrm>
            <a:prstGeom prst="straightConnector1">
              <a:avLst/>
            </a:prstGeom>
            <a:ln w="28575">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10" name="テキスト ボックス 9">
              <a:extLst>
                <a:ext uri="{FF2B5EF4-FFF2-40B4-BE49-F238E27FC236}">
                  <a16:creationId xmlns:a16="http://schemas.microsoft.com/office/drawing/2014/main" id="{8CEE602F-A394-4C8F-8917-CA52729941CE}"/>
                </a:ext>
              </a:extLst>
            </p:cNvPr>
            <p:cNvSpPr txBox="1"/>
            <p:nvPr/>
          </p:nvSpPr>
          <p:spPr>
            <a:xfrm>
              <a:off x="152636" y="653043"/>
              <a:ext cx="2196244" cy="306467"/>
            </a:xfrm>
            <a:prstGeom prst="roundRect">
              <a:avLst/>
            </a:prstGeom>
            <a:solidFill>
              <a:schemeClr val="bg1"/>
            </a:solidFill>
            <a:ln>
              <a:noFill/>
            </a:ln>
          </p:spPr>
          <p:txBody>
            <a:bodyPr wrap="square" rtlCol="0" anchor="ctr">
              <a:spAutoFit/>
            </a:bodyPr>
            <a:lstStyle/>
            <a:p>
              <a:r>
                <a:rPr kumimoji="1" lang="ja-JP" altLang="en-US" sz="1200" b="1" dirty="0"/>
                <a:t>▽報道受付</a:t>
              </a:r>
            </a:p>
          </p:txBody>
        </p:sp>
      </p:grpSp>
      <p:sp>
        <p:nvSpPr>
          <p:cNvPr id="17" name="スライド番号プレースホルダー 2">
            <a:extLst>
              <a:ext uri="{FF2B5EF4-FFF2-40B4-BE49-F238E27FC236}">
                <a16:creationId xmlns:a16="http://schemas.microsoft.com/office/drawing/2014/main" id="{92FAE8B3-1EF0-4C32-86F8-0BB38468C042}"/>
              </a:ext>
            </a:extLst>
          </p:cNvPr>
          <p:cNvSpPr>
            <a:spLocks noGrp="1"/>
          </p:cNvSpPr>
          <p:nvPr>
            <p:ph type="sldNum" sz="quarter" idx="12"/>
          </p:nvPr>
        </p:nvSpPr>
        <p:spPr>
          <a:xfrm>
            <a:off x="5157192" y="9417496"/>
            <a:ext cx="1543050" cy="527403"/>
          </a:xfrm>
        </p:spPr>
        <p:txBody>
          <a:bodyPr/>
          <a:lstStyle/>
          <a:p>
            <a:fld id="{91212820-26CD-45F1-B203-A8A1E93F7108}" type="slidenum">
              <a:rPr kumimoji="1" lang="ja-JP" altLang="en-US" smtClean="0"/>
              <a:pPr/>
              <a:t>5</a:t>
            </a:fld>
            <a:endParaRPr kumimoji="1" lang="ja-JP" altLang="en-US" dirty="0"/>
          </a:p>
        </p:txBody>
      </p:sp>
      <p:grpSp>
        <p:nvGrpSpPr>
          <p:cNvPr id="19" name="グループ化 18">
            <a:extLst>
              <a:ext uri="{FF2B5EF4-FFF2-40B4-BE49-F238E27FC236}">
                <a16:creationId xmlns:a16="http://schemas.microsoft.com/office/drawing/2014/main" id="{7299744F-E6F4-4674-A42E-7D52C5E5F4DE}"/>
              </a:ext>
            </a:extLst>
          </p:cNvPr>
          <p:cNvGrpSpPr/>
          <p:nvPr/>
        </p:nvGrpSpPr>
        <p:grpSpPr>
          <a:xfrm>
            <a:off x="137160" y="5258601"/>
            <a:ext cx="6217657" cy="4475797"/>
            <a:chOff x="137160" y="5258601"/>
            <a:chExt cx="6217657" cy="4475797"/>
          </a:xfrm>
        </p:grpSpPr>
        <p:pic>
          <p:nvPicPr>
            <p:cNvPr id="16" name="図 15">
              <a:extLst>
                <a:ext uri="{FF2B5EF4-FFF2-40B4-BE49-F238E27FC236}">
                  <a16:creationId xmlns:a16="http://schemas.microsoft.com/office/drawing/2014/main" id="{DD3A5D78-3D3C-4599-A82E-62849B803A4B}"/>
                </a:ext>
              </a:extLst>
            </p:cNvPr>
            <p:cNvPicPr>
              <a:picLocks noChangeAspect="1"/>
            </p:cNvPicPr>
            <p:nvPr/>
          </p:nvPicPr>
          <p:blipFill>
            <a:blip r:embed="rId3"/>
            <a:stretch>
              <a:fillRect/>
            </a:stretch>
          </p:blipFill>
          <p:spPr>
            <a:xfrm>
              <a:off x="286545" y="5376102"/>
              <a:ext cx="6068272" cy="4358296"/>
            </a:xfrm>
            <a:prstGeom prst="rect">
              <a:avLst/>
            </a:prstGeom>
          </p:spPr>
        </p:pic>
        <p:sp>
          <p:nvSpPr>
            <p:cNvPr id="18" name="テキスト ボックス 17">
              <a:extLst>
                <a:ext uri="{FF2B5EF4-FFF2-40B4-BE49-F238E27FC236}">
                  <a16:creationId xmlns:a16="http://schemas.microsoft.com/office/drawing/2014/main" id="{B73D4FE9-5607-4476-9429-3AAF083D568C}"/>
                </a:ext>
              </a:extLst>
            </p:cNvPr>
            <p:cNvSpPr txBox="1"/>
            <p:nvPr/>
          </p:nvSpPr>
          <p:spPr>
            <a:xfrm>
              <a:off x="137160" y="5258601"/>
              <a:ext cx="4623988" cy="306467"/>
            </a:xfrm>
            <a:prstGeom prst="roundRect">
              <a:avLst/>
            </a:prstGeom>
            <a:solidFill>
              <a:schemeClr val="bg1"/>
            </a:solidFill>
            <a:ln>
              <a:noFill/>
            </a:ln>
          </p:spPr>
          <p:txBody>
            <a:bodyPr wrap="square" rtlCol="0" anchor="ctr">
              <a:spAutoFit/>
            </a:bodyPr>
            <a:lstStyle/>
            <a:p>
              <a:r>
                <a:rPr kumimoji="1" lang="ja-JP" altLang="en-US" sz="1200" b="1" dirty="0"/>
                <a:t>▽撮影に関するお願い</a:t>
              </a:r>
            </a:p>
          </p:txBody>
        </p:sp>
      </p:grpSp>
      <p:pic>
        <p:nvPicPr>
          <p:cNvPr id="20" name="図 19">
            <a:extLst>
              <a:ext uri="{FF2B5EF4-FFF2-40B4-BE49-F238E27FC236}">
                <a16:creationId xmlns:a16="http://schemas.microsoft.com/office/drawing/2014/main" id="{1EBDB257-F287-4B9C-AA9E-34F7787FB4BF}"/>
              </a:ext>
            </a:extLst>
          </p:cNvPr>
          <p:cNvPicPr>
            <a:picLocks noChangeAspect="1"/>
          </p:cNvPicPr>
          <p:nvPr/>
        </p:nvPicPr>
        <p:blipFill>
          <a:blip r:embed="rId4"/>
          <a:stretch>
            <a:fillRect/>
          </a:stretch>
        </p:blipFill>
        <p:spPr>
          <a:xfrm>
            <a:off x="3425481" y="5635314"/>
            <a:ext cx="2859233" cy="1097814"/>
          </a:xfrm>
          <a:prstGeom prst="rect">
            <a:avLst/>
          </a:prstGeom>
        </p:spPr>
      </p:pic>
    </p:spTree>
    <p:extLst>
      <p:ext uri="{BB962C8B-B14F-4D97-AF65-F5344CB8AC3E}">
        <p14:creationId xmlns:p14="http://schemas.microsoft.com/office/powerpoint/2010/main" val="425728763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5983</TotalTime>
  <Words>1446</Words>
  <Application>Microsoft Office PowerPoint</Application>
  <PresentationFormat>A4 210 x 297 mm</PresentationFormat>
  <Paragraphs>107</Paragraphs>
  <Slides>6</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ＭＳ Ｐゴシック</vt:lpstr>
      <vt:lpstr>メイリオ</vt:lpstr>
      <vt:lpstr>Arial</vt:lpstr>
      <vt:lpstr>Calibri</vt:lpstr>
      <vt:lpstr>Office テーマ</vt:lpstr>
      <vt:lpstr>第６８回 九州実業団対抗陸上競技選手権大会  取材要項 (報道機関用)  －申請フォームに入力される前に、本要項を必ずご一読ください－</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Shohei KAWAKAMI</dc:creator>
  <cp:lastModifiedBy>日置　ひとみ</cp:lastModifiedBy>
  <cp:revision>561</cp:revision>
  <cp:lastPrinted>2024-04-26T07:23:44Z</cp:lastPrinted>
  <dcterms:created xsi:type="dcterms:W3CDTF">2013-06-03T08:39:03Z</dcterms:created>
  <dcterms:modified xsi:type="dcterms:W3CDTF">2025-05-01T00:28:57Z</dcterms:modified>
</cp:coreProperties>
</file>